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3"/>
  </p:notesMasterIdLst>
  <p:sldIdLst>
    <p:sldId id="256" r:id="rId2"/>
    <p:sldId id="262" r:id="rId3"/>
    <p:sldId id="263" r:id="rId4"/>
    <p:sldId id="265" r:id="rId5"/>
    <p:sldId id="266" r:id="rId6"/>
    <p:sldId id="267" r:id="rId7"/>
    <p:sldId id="270" r:id="rId8"/>
    <p:sldId id="275" r:id="rId9"/>
    <p:sldId id="288" r:id="rId10"/>
    <p:sldId id="282" r:id="rId11"/>
    <p:sldId id="281" r:id="rId12"/>
    <p:sldId id="283" r:id="rId13"/>
    <p:sldId id="280" r:id="rId14"/>
    <p:sldId id="284" r:id="rId15"/>
    <p:sldId id="285" r:id="rId16"/>
    <p:sldId id="286"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9" r:id="rId47"/>
    <p:sldId id="318" r:id="rId48"/>
    <p:sldId id="320" r:id="rId49"/>
    <p:sldId id="321" r:id="rId50"/>
    <p:sldId id="322" r:id="rId51"/>
    <p:sldId id="276" r:id="rId52"/>
  </p:sldIdLst>
  <p:sldSz cx="12192000" cy="6858000"/>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091FD4-37C1-4A07-977C-C8B7BBDC97AE}">
          <p14:sldIdLst>
            <p14:sldId id="256"/>
            <p14:sldId id="262"/>
            <p14:sldId id="263"/>
            <p14:sldId id="265"/>
            <p14:sldId id="266"/>
            <p14:sldId id="267"/>
            <p14:sldId id="270"/>
            <p14:sldId id="275"/>
            <p14:sldId id="288"/>
            <p14:sldId id="282"/>
            <p14:sldId id="281"/>
            <p14:sldId id="283"/>
            <p14:sldId id="280"/>
            <p14:sldId id="284"/>
            <p14:sldId id="285"/>
            <p14:sldId id="286"/>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9"/>
            <p14:sldId id="318"/>
            <p14:sldId id="320"/>
            <p14:sldId id="321"/>
            <p14:sldId id="322"/>
            <p14:sldId id="2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Brown" initials="SB" lastIdx="1" clrIdx="0">
    <p:extLst>
      <p:ext uri="{19B8F6BF-5375-455C-9EA6-DF929625EA0E}">
        <p15:presenceInfo xmlns:p15="http://schemas.microsoft.com/office/powerpoint/2012/main" userId="Stephanie Brow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7723" cy="49845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3141" y="1"/>
            <a:ext cx="2947723" cy="498454"/>
          </a:xfrm>
          <a:prstGeom prst="rect">
            <a:avLst/>
          </a:prstGeom>
        </p:spPr>
        <p:txBody>
          <a:bodyPr vert="horz" lIns="91440" tIns="45720" rIns="91440" bIns="45720" rtlCol="0"/>
          <a:lstStyle>
            <a:lvl1pPr algn="r">
              <a:defRPr sz="1200"/>
            </a:lvl1pPr>
          </a:lstStyle>
          <a:p>
            <a:fld id="{3AD5867B-487F-43F4-8324-E203558E0020}" type="datetimeFigureOut">
              <a:rPr lang="en-AU" smtClean="0"/>
              <a:t>4/03/2020</a:t>
            </a:fld>
            <a:endParaRPr lang="en-AU"/>
          </a:p>
        </p:txBody>
      </p:sp>
      <p:sp>
        <p:nvSpPr>
          <p:cNvPr id="4" name="Slide Image Placeholder 3"/>
          <p:cNvSpPr>
            <a:spLocks noGrp="1" noRot="1" noChangeAspect="1"/>
          </p:cNvSpPr>
          <p:nvPr>
            <p:ph type="sldImg" idx="2"/>
          </p:nvPr>
        </p:nvSpPr>
        <p:spPr>
          <a:xfrm>
            <a:off x="422275" y="1241425"/>
            <a:ext cx="5959475" cy="33528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244" y="4781014"/>
            <a:ext cx="5441950" cy="3911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9B062212-3505-44B2-AD7A-BEF857432CA7}" type="slidenum">
              <a:rPr lang="en-AU" smtClean="0"/>
              <a:t>‹#›</a:t>
            </a:fld>
            <a:endParaRPr lang="en-AU"/>
          </a:p>
        </p:txBody>
      </p:sp>
    </p:spTree>
    <p:extLst>
      <p:ext uri="{BB962C8B-B14F-4D97-AF65-F5344CB8AC3E}">
        <p14:creationId xmlns:p14="http://schemas.microsoft.com/office/powerpoint/2010/main" val="166417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a:t>
            </a:fld>
            <a:endParaRPr lang="en-AU"/>
          </a:p>
        </p:txBody>
      </p:sp>
    </p:spTree>
    <p:extLst>
      <p:ext uri="{BB962C8B-B14F-4D97-AF65-F5344CB8AC3E}">
        <p14:creationId xmlns:p14="http://schemas.microsoft.com/office/powerpoint/2010/main" val="183891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10</a:t>
            </a:fld>
            <a:endParaRPr lang="en-AU"/>
          </a:p>
        </p:txBody>
      </p:sp>
    </p:spTree>
    <p:extLst>
      <p:ext uri="{BB962C8B-B14F-4D97-AF65-F5344CB8AC3E}">
        <p14:creationId xmlns:p14="http://schemas.microsoft.com/office/powerpoint/2010/main" val="3242471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11</a:t>
            </a:fld>
            <a:endParaRPr lang="en-AU"/>
          </a:p>
        </p:txBody>
      </p:sp>
    </p:spTree>
    <p:extLst>
      <p:ext uri="{BB962C8B-B14F-4D97-AF65-F5344CB8AC3E}">
        <p14:creationId xmlns:p14="http://schemas.microsoft.com/office/powerpoint/2010/main" val="2064954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12</a:t>
            </a:fld>
            <a:endParaRPr lang="en-AU"/>
          </a:p>
        </p:txBody>
      </p:sp>
    </p:spTree>
    <p:extLst>
      <p:ext uri="{BB962C8B-B14F-4D97-AF65-F5344CB8AC3E}">
        <p14:creationId xmlns:p14="http://schemas.microsoft.com/office/powerpoint/2010/main" val="1853932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13</a:t>
            </a:fld>
            <a:endParaRPr lang="en-AU"/>
          </a:p>
        </p:txBody>
      </p:sp>
    </p:spTree>
    <p:extLst>
      <p:ext uri="{BB962C8B-B14F-4D97-AF65-F5344CB8AC3E}">
        <p14:creationId xmlns:p14="http://schemas.microsoft.com/office/powerpoint/2010/main" val="614536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14</a:t>
            </a:fld>
            <a:endParaRPr lang="en-AU"/>
          </a:p>
        </p:txBody>
      </p:sp>
    </p:spTree>
    <p:extLst>
      <p:ext uri="{BB962C8B-B14F-4D97-AF65-F5344CB8AC3E}">
        <p14:creationId xmlns:p14="http://schemas.microsoft.com/office/powerpoint/2010/main" val="2493865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15</a:t>
            </a:fld>
            <a:endParaRPr lang="en-AU"/>
          </a:p>
        </p:txBody>
      </p:sp>
    </p:spTree>
    <p:extLst>
      <p:ext uri="{BB962C8B-B14F-4D97-AF65-F5344CB8AC3E}">
        <p14:creationId xmlns:p14="http://schemas.microsoft.com/office/powerpoint/2010/main" val="3549086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16</a:t>
            </a:fld>
            <a:endParaRPr lang="en-AU"/>
          </a:p>
        </p:txBody>
      </p:sp>
    </p:spTree>
    <p:extLst>
      <p:ext uri="{BB962C8B-B14F-4D97-AF65-F5344CB8AC3E}">
        <p14:creationId xmlns:p14="http://schemas.microsoft.com/office/powerpoint/2010/main" val="3975177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17</a:t>
            </a:fld>
            <a:endParaRPr lang="en-AU"/>
          </a:p>
        </p:txBody>
      </p:sp>
    </p:spTree>
    <p:extLst>
      <p:ext uri="{BB962C8B-B14F-4D97-AF65-F5344CB8AC3E}">
        <p14:creationId xmlns:p14="http://schemas.microsoft.com/office/powerpoint/2010/main" val="1413044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18</a:t>
            </a:fld>
            <a:endParaRPr lang="en-AU"/>
          </a:p>
        </p:txBody>
      </p:sp>
    </p:spTree>
    <p:extLst>
      <p:ext uri="{BB962C8B-B14F-4D97-AF65-F5344CB8AC3E}">
        <p14:creationId xmlns:p14="http://schemas.microsoft.com/office/powerpoint/2010/main" val="1397883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19</a:t>
            </a:fld>
            <a:endParaRPr lang="en-AU"/>
          </a:p>
        </p:txBody>
      </p:sp>
    </p:spTree>
    <p:extLst>
      <p:ext uri="{BB962C8B-B14F-4D97-AF65-F5344CB8AC3E}">
        <p14:creationId xmlns:p14="http://schemas.microsoft.com/office/powerpoint/2010/main" val="1910966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a:t>
            </a:fld>
            <a:endParaRPr lang="en-AU"/>
          </a:p>
        </p:txBody>
      </p:sp>
    </p:spTree>
    <p:extLst>
      <p:ext uri="{BB962C8B-B14F-4D97-AF65-F5344CB8AC3E}">
        <p14:creationId xmlns:p14="http://schemas.microsoft.com/office/powerpoint/2010/main" val="1007747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20</a:t>
            </a:fld>
            <a:endParaRPr lang="en-AU"/>
          </a:p>
        </p:txBody>
      </p:sp>
    </p:spTree>
    <p:extLst>
      <p:ext uri="{BB962C8B-B14F-4D97-AF65-F5344CB8AC3E}">
        <p14:creationId xmlns:p14="http://schemas.microsoft.com/office/powerpoint/2010/main" val="3842885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21</a:t>
            </a:fld>
            <a:endParaRPr lang="en-AU"/>
          </a:p>
        </p:txBody>
      </p:sp>
    </p:spTree>
    <p:extLst>
      <p:ext uri="{BB962C8B-B14F-4D97-AF65-F5344CB8AC3E}">
        <p14:creationId xmlns:p14="http://schemas.microsoft.com/office/powerpoint/2010/main" val="2474073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22</a:t>
            </a:fld>
            <a:endParaRPr lang="en-AU"/>
          </a:p>
        </p:txBody>
      </p:sp>
    </p:spTree>
    <p:extLst>
      <p:ext uri="{BB962C8B-B14F-4D97-AF65-F5344CB8AC3E}">
        <p14:creationId xmlns:p14="http://schemas.microsoft.com/office/powerpoint/2010/main" val="2915511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23</a:t>
            </a:fld>
            <a:endParaRPr lang="en-AU"/>
          </a:p>
        </p:txBody>
      </p:sp>
    </p:spTree>
    <p:extLst>
      <p:ext uri="{BB962C8B-B14F-4D97-AF65-F5344CB8AC3E}">
        <p14:creationId xmlns:p14="http://schemas.microsoft.com/office/powerpoint/2010/main" val="2930979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24</a:t>
            </a:fld>
            <a:endParaRPr lang="en-AU"/>
          </a:p>
        </p:txBody>
      </p:sp>
    </p:spTree>
    <p:extLst>
      <p:ext uri="{BB962C8B-B14F-4D97-AF65-F5344CB8AC3E}">
        <p14:creationId xmlns:p14="http://schemas.microsoft.com/office/powerpoint/2010/main" val="4132407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25</a:t>
            </a:fld>
            <a:endParaRPr lang="en-AU"/>
          </a:p>
        </p:txBody>
      </p:sp>
    </p:spTree>
    <p:extLst>
      <p:ext uri="{BB962C8B-B14F-4D97-AF65-F5344CB8AC3E}">
        <p14:creationId xmlns:p14="http://schemas.microsoft.com/office/powerpoint/2010/main" val="9173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26</a:t>
            </a:fld>
            <a:endParaRPr lang="en-AU"/>
          </a:p>
        </p:txBody>
      </p:sp>
    </p:spTree>
    <p:extLst>
      <p:ext uri="{BB962C8B-B14F-4D97-AF65-F5344CB8AC3E}">
        <p14:creationId xmlns:p14="http://schemas.microsoft.com/office/powerpoint/2010/main" val="457551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27</a:t>
            </a:fld>
            <a:endParaRPr lang="en-AU"/>
          </a:p>
        </p:txBody>
      </p:sp>
    </p:spTree>
    <p:extLst>
      <p:ext uri="{BB962C8B-B14F-4D97-AF65-F5344CB8AC3E}">
        <p14:creationId xmlns:p14="http://schemas.microsoft.com/office/powerpoint/2010/main" val="4117616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28</a:t>
            </a:fld>
            <a:endParaRPr lang="en-AU"/>
          </a:p>
        </p:txBody>
      </p:sp>
    </p:spTree>
    <p:extLst>
      <p:ext uri="{BB962C8B-B14F-4D97-AF65-F5344CB8AC3E}">
        <p14:creationId xmlns:p14="http://schemas.microsoft.com/office/powerpoint/2010/main" val="258771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29</a:t>
            </a:fld>
            <a:endParaRPr lang="en-AU"/>
          </a:p>
        </p:txBody>
      </p:sp>
    </p:spTree>
    <p:extLst>
      <p:ext uri="{BB962C8B-B14F-4D97-AF65-F5344CB8AC3E}">
        <p14:creationId xmlns:p14="http://schemas.microsoft.com/office/powerpoint/2010/main" val="4177447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a:t>
            </a:fld>
            <a:endParaRPr lang="en-AU"/>
          </a:p>
        </p:txBody>
      </p:sp>
    </p:spTree>
    <p:extLst>
      <p:ext uri="{BB962C8B-B14F-4D97-AF65-F5344CB8AC3E}">
        <p14:creationId xmlns:p14="http://schemas.microsoft.com/office/powerpoint/2010/main" val="4235599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30</a:t>
            </a:fld>
            <a:endParaRPr lang="en-AU"/>
          </a:p>
        </p:txBody>
      </p:sp>
    </p:spTree>
    <p:extLst>
      <p:ext uri="{BB962C8B-B14F-4D97-AF65-F5344CB8AC3E}">
        <p14:creationId xmlns:p14="http://schemas.microsoft.com/office/powerpoint/2010/main" val="30354799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31</a:t>
            </a:fld>
            <a:endParaRPr lang="en-AU"/>
          </a:p>
        </p:txBody>
      </p:sp>
    </p:spTree>
    <p:extLst>
      <p:ext uri="{BB962C8B-B14F-4D97-AF65-F5344CB8AC3E}">
        <p14:creationId xmlns:p14="http://schemas.microsoft.com/office/powerpoint/2010/main" val="34492917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32</a:t>
            </a:fld>
            <a:endParaRPr lang="en-AU"/>
          </a:p>
        </p:txBody>
      </p:sp>
    </p:spTree>
    <p:extLst>
      <p:ext uri="{BB962C8B-B14F-4D97-AF65-F5344CB8AC3E}">
        <p14:creationId xmlns:p14="http://schemas.microsoft.com/office/powerpoint/2010/main" val="42849425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33</a:t>
            </a:fld>
            <a:endParaRPr lang="en-AU"/>
          </a:p>
        </p:txBody>
      </p:sp>
    </p:spTree>
    <p:extLst>
      <p:ext uri="{BB962C8B-B14F-4D97-AF65-F5344CB8AC3E}">
        <p14:creationId xmlns:p14="http://schemas.microsoft.com/office/powerpoint/2010/main" val="1676910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34</a:t>
            </a:fld>
            <a:endParaRPr lang="en-AU"/>
          </a:p>
        </p:txBody>
      </p:sp>
    </p:spTree>
    <p:extLst>
      <p:ext uri="{BB962C8B-B14F-4D97-AF65-F5344CB8AC3E}">
        <p14:creationId xmlns:p14="http://schemas.microsoft.com/office/powerpoint/2010/main" val="4395987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35</a:t>
            </a:fld>
            <a:endParaRPr lang="en-AU"/>
          </a:p>
        </p:txBody>
      </p:sp>
    </p:spTree>
    <p:extLst>
      <p:ext uri="{BB962C8B-B14F-4D97-AF65-F5344CB8AC3E}">
        <p14:creationId xmlns:p14="http://schemas.microsoft.com/office/powerpoint/2010/main" val="40696713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36</a:t>
            </a:fld>
            <a:endParaRPr lang="en-AU"/>
          </a:p>
        </p:txBody>
      </p:sp>
    </p:spTree>
    <p:extLst>
      <p:ext uri="{BB962C8B-B14F-4D97-AF65-F5344CB8AC3E}">
        <p14:creationId xmlns:p14="http://schemas.microsoft.com/office/powerpoint/2010/main" val="7171932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37</a:t>
            </a:fld>
            <a:endParaRPr lang="en-AU"/>
          </a:p>
        </p:txBody>
      </p:sp>
    </p:spTree>
    <p:extLst>
      <p:ext uri="{BB962C8B-B14F-4D97-AF65-F5344CB8AC3E}">
        <p14:creationId xmlns:p14="http://schemas.microsoft.com/office/powerpoint/2010/main" val="10091176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38</a:t>
            </a:fld>
            <a:endParaRPr lang="en-AU"/>
          </a:p>
        </p:txBody>
      </p:sp>
    </p:spTree>
    <p:extLst>
      <p:ext uri="{BB962C8B-B14F-4D97-AF65-F5344CB8AC3E}">
        <p14:creationId xmlns:p14="http://schemas.microsoft.com/office/powerpoint/2010/main" val="41884847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39</a:t>
            </a:fld>
            <a:endParaRPr lang="en-AU"/>
          </a:p>
        </p:txBody>
      </p:sp>
    </p:spTree>
    <p:extLst>
      <p:ext uri="{BB962C8B-B14F-4D97-AF65-F5344CB8AC3E}">
        <p14:creationId xmlns:p14="http://schemas.microsoft.com/office/powerpoint/2010/main" val="900839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a:t>
            </a:fld>
            <a:endParaRPr lang="en-AU"/>
          </a:p>
        </p:txBody>
      </p:sp>
    </p:spTree>
    <p:extLst>
      <p:ext uri="{BB962C8B-B14F-4D97-AF65-F5344CB8AC3E}">
        <p14:creationId xmlns:p14="http://schemas.microsoft.com/office/powerpoint/2010/main" val="16274606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40</a:t>
            </a:fld>
            <a:endParaRPr lang="en-AU"/>
          </a:p>
        </p:txBody>
      </p:sp>
    </p:spTree>
    <p:extLst>
      <p:ext uri="{BB962C8B-B14F-4D97-AF65-F5344CB8AC3E}">
        <p14:creationId xmlns:p14="http://schemas.microsoft.com/office/powerpoint/2010/main" val="28896404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41</a:t>
            </a:fld>
            <a:endParaRPr lang="en-AU"/>
          </a:p>
        </p:txBody>
      </p:sp>
    </p:spTree>
    <p:extLst>
      <p:ext uri="{BB962C8B-B14F-4D97-AF65-F5344CB8AC3E}">
        <p14:creationId xmlns:p14="http://schemas.microsoft.com/office/powerpoint/2010/main" val="34213813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42</a:t>
            </a:fld>
            <a:endParaRPr lang="en-AU"/>
          </a:p>
        </p:txBody>
      </p:sp>
    </p:spTree>
    <p:extLst>
      <p:ext uri="{BB962C8B-B14F-4D97-AF65-F5344CB8AC3E}">
        <p14:creationId xmlns:p14="http://schemas.microsoft.com/office/powerpoint/2010/main" val="23883665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43</a:t>
            </a:fld>
            <a:endParaRPr lang="en-AU"/>
          </a:p>
        </p:txBody>
      </p:sp>
    </p:spTree>
    <p:extLst>
      <p:ext uri="{BB962C8B-B14F-4D97-AF65-F5344CB8AC3E}">
        <p14:creationId xmlns:p14="http://schemas.microsoft.com/office/powerpoint/2010/main" val="19623180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44</a:t>
            </a:fld>
            <a:endParaRPr lang="en-AU"/>
          </a:p>
        </p:txBody>
      </p:sp>
    </p:spTree>
    <p:extLst>
      <p:ext uri="{BB962C8B-B14F-4D97-AF65-F5344CB8AC3E}">
        <p14:creationId xmlns:p14="http://schemas.microsoft.com/office/powerpoint/2010/main" val="31970215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45</a:t>
            </a:fld>
            <a:endParaRPr lang="en-AU"/>
          </a:p>
        </p:txBody>
      </p:sp>
    </p:spTree>
    <p:extLst>
      <p:ext uri="{BB962C8B-B14F-4D97-AF65-F5344CB8AC3E}">
        <p14:creationId xmlns:p14="http://schemas.microsoft.com/office/powerpoint/2010/main" val="20242749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46</a:t>
            </a:fld>
            <a:endParaRPr lang="en-AU"/>
          </a:p>
        </p:txBody>
      </p:sp>
    </p:spTree>
    <p:extLst>
      <p:ext uri="{BB962C8B-B14F-4D97-AF65-F5344CB8AC3E}">
        <p14:creationId xmlns:p14="http://schemas.microsoft.com/office/powerpoint/2010/main" val="19078419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47</a:t>
            </a:fld>
            <a:endParaRPr lang="en-AU"/>
          </a:p>
        </p:txBody>
      </p:sp>
    </p:spTree>
    <p:extLst>
      <p:ext uri="{BB962C8B-B14F-4D97-AF65-F5344CB8AC3E}">
        <p14:creationId xmlns:p14="http://schemas.microsoft.com/office/powerpoint/2010/main" val="29886100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48</a:t>
            </a:fld>
            <a:endParaRPr lang="en-AU"/>
          </a:p>
        </p:txBody>
      </p:sp>
    </p:spTree>
    <p:extLst>
      <p:ext uri="{BB962C8B-B14F-4D97-AF65-F5344CB8AC3E}">
        <p14:creationId xmlns:p14="http://schemas.microsoft.com/office/powerpoint/2010/main" val="24621136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49</a:t>
            </a:fld>
            <a:endParaRPr lang="en-AU"/>
          </a:p>
        </p:txBody>
      </p:sp>
    </p:spTree>
    <p:extLst>
      <p:ext uri="{BB962C8B-B14F-4D97-AF65-F5344CB8AC3E}">
        <p14:creationId xmlns:p14="http://schemas.microsoft.com/office/powerpoint/2010/main" val="4078085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5</a:t>
            </a:fld>
            <a:endParaRPr lang="en-AU"/>
          </a:p>
        </p:txBody>
      </p:sp>
    </p:spTree>
    <p:extLst>
      <p:ext uri="{BB962C8B-B14F-4D97-AF65-F5344CB8AC3E}">
        <p14:creationId xmlns:p14="http://schemas.microsoft.com/office/powerpoint/2010/main" val="34591215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50</a:t>
            </a:fld>
            <a:endParaRPr lang="en-AU"/>
          </a:p>
        </p:txBody>
      </p:sp>
    </p:spTree>
    <p:extLst>
      <p:ext uri="{BB962C8B-B14F-4D97-AF65-F5344CB8AC3E}">
        <p14:creationId xmlns:p14="http://schemas.microsoft.com/office/powerpoint/2010/main" val="2860009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6</a:t>
            </a:fld>
            <a:endParaRPr lang="en-AU"/>
          </a:p>
        </p:txBody>
      </p:sp>
    </p:spTree>
    <p:extLst>
      <p:ext uri="{BB962C8B-B14F-4D97-AF65-F5344CB8AC3E}">
        <p14:creationId xmlns:p14="http://schemas.microsoft.com/office/powerpoint/2010/main" val="103074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7</a:t>
            </a:fld>
            <a:endParaRPr lang="en-AU"/>
          </a:p>
        </p:txBody>
      </p:sp>
    </p:spTree>
    <p:extLst>
      <p:ext uri="{BB962C8B-B14F-4D97-AF65-F5344CB8AC3E}">
        <p14:creationId xmlns:p14="http://schemas.microsoft.com/office/powerpoint/2010/main" val="945251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8</a:t>
            </a:fld>
            <a:endParaRPr lang="en-AU"/>
          </a:p>
        </p:txBody>
      </p:sp>
    </p:spTree>
    <p:extLst>
      <p:ext uri="{BB962C8B-B14F-4D97-AF65-F5344CB8AC3E}">
        <p14:creationId xmlns:p14="http://schemas.microsoft.com/office/powerpoint/2010/main" val="4281670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B062212-3505-44B2-AD7A-BEF857432CA7}" type="slidenum">
              <a:rPr lang="en-AU" smtClean="0"/>
              <a:t>9</a:t>
            </a:fld>
            <a:endParaRPr lang="en-AU"/>
          </a:p>
        </p:txBody>
      </p:sp>
    </p:spTree>
    <p:extLst>
      <p:ext uri="{BB962C8B-B14F-4D97-AF65-F5344CB8AC3E}">
        <p14:creationId xmlns:p14="http://schemas.microsoft.com/office/powerpoint/2010/main" val="189244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2737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5935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1670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3654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1944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3566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6094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2890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6998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3/4/2020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291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2747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3/4/2020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30199245"/>
      </p:ext>
    </p:extLst>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sldNum="0" hdr="0" ftr="0" dt="0"/>
  <p:txStyles>
    <p:title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www.foleys.com.au/" TargetMode="External"/><Relationship Id="rId4" Type="http://schemas.openxmlformats.org/officeDocument/2006/relationships/hyperlink" Target="mailto:foleys@foleys.com.a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6">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8">
            <a:extLst>
              <a:ext uri="{FF2B5EF4-FFF2-40B4-BE49-F238E27FC236}">
                <a16:creationId xmlns:a16="http://schemas.microsoft.com/office/drawing/2014/main" id="{FB65ABA3-820C-4D75-9437-9EFA1ADFE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41" name="Rectangle 40">
            <a:extLst>
              <a:ext uri="{FF2B5EF4-FFF2-40B4-BE49-F238E27FC236}">
                <a16:creationId xmlns:a16="http://schemas.microsoft.com/office/drawing/2014/main" id="{036BF2FB-90D8-48DB-BD34-D040CDCFF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4" name="Picture 3" descr="A blurry image of a library&#10;&#10;Description automatically generated">
            <a:extLst>
              <a:ext uri="{FF2B5EF4-FFF2-40B4-BE49-F238E27FC236}">
                <a16:creationId xmlns:a16="http://schemas.microsoft.com/office/drawing/2014/main" id="{3A4617B8-4931-41BC-AFCB-14FF99DFB6EC}"/>
              </a:ext>
            </a:extLst>
          </p:cNvPr>
          <p:cNvPicPr>
            <a:picLocks noChangeAspect="1"/>
          </p:cNvPicPr>
          <p:nvPr/>
        </p:nvPicPr>
        <p:blipFill rotWithShape="1">
          <a:blip r:embed="rId3"/>
          <a:srcRect t="1049" r="-1" b="14660"/>
          <a:stretch/>
        </p:blipFill>
        <p:spPr>
          <a:xfrm>
            <a:off x="3048" y="10"/>
            <a:ext cx="12188952" cy="6857990"/>
          </a:xfrm>
          <a:prstGeom prst="rect">
            <a:avLst/>
          </a:prstGeom>
        </p:spPr>
      </p:pic>
      <p:sp>
        <p:nvSpPr>
          <p:cNvPr id="43" name="Rectangle 42">
            <a:extLst>
              <a:ext uri="{FF2B5EF4-FFF2-40B4-BE49-F238E27FC236}">
                <a16:creationId xmlns:a16="http://schemas.microsoft.com/office/drawing/2014/main" id="{CD64F326-929E-45E2-B54D-DC7E17207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0224" y="941695"/>
            <a:ext cx="5452527" cy="4974610"/>
          </a:xfrm>
          <a:prstGeom prst="rect">
            <a:avLst/>
          </a:prstGeom>
          <a:solidFill>
            <a:schemeClr val="bg1">
              <a:lumMod val="75000"/>
              <a:lumOff val="25000"/>
            </a:schemeClr>
          </a:solidFill>
          <a:ln w="6350" cap="sq" cmpd="sng" algn="ctr">
            <a:noFill/>
            <a:prstDash val="solid"/>
            <a:miter lim="800000"/>
          </a:ln>
          <a:effectLst/>
        </p:spPr>
      </p:sp>
      <p:sp>
        <p:nvSpPr>
          <p:cNvPr id="45" name="Rectangle 44">
            <a:extLst>
              <a:ext uri="{FF2B5EF4-FFF2-40B4-BE49-F238E27FC236}">
                <a16:creationId xmlns:a16="http://schemas.microsoft.com/office/drawing/2014/main" id="{7BFCDFD7-7B3B-4ED9-B533-34D0B3724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6167" y="1106424"/>
            <a:ext cx="5120640" cy="464515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9F7B055-69BE-43BB-8790-8DB2E677692C}"/>
              </a:ext>
            </a:extLst>
          </p:cNvPr>
          <p:cNvSpPr>
            <a:spLocks noGrp="1"/>
          </p:cNvSpPr>
          <p:nvPr>
            <p:ph type="ctrTitle"/>
          </p:nvPr>
        </p:nvSpPr>
        <p:spPr>
          <a:xfrm>
            <a:off x="6210846" y="1352277"/>
            <a:ext cx="4633416" cy="1371600"/>
          </a:xfrm>
        </p:spPr>
        <p:txBody>
          <a:bodyPr vert="horz" lIns="91440" tIns="45720" rIns="91440" bIns="45720" rtlCol="0" anchor="ctr">
            <a:normAutofit/>
          </a:bodyPr>
          <a:lstStyle/>
          <a:p>
            <a:pPr algn="l">
              <a:lnSpc>
                <a:spcPct val="90000"/>
              </a:lnSpc>
            </a:pPr>
            <a:r>
              <a:rPr lang="en-AU" sz="4000" b="1" dirty="0">
                <a:solidFill>
                  <a:schemeClr val="accent6"/>
                </a:solidFill>
              </a:rPr>
              <a:t>2020 International Tax Update</a:t>
            </a:r>
            <a:endParaRPr lang="en-US" sz="4000" b="1" spc="0" dirty="0">
              <a:solidFill>
                <a:srgbClr val="92D050"/>
              </a:solidFill>
            </a:endParaRPr>
          </a:p>
        </p:txBody>
      </p:sp>
      <p:sp>
        <p:nvSpPr>
          <p:cNvPr id="3" name="Subtitle 2">
            <a:extLst>
              <a:ext uri="{FF2B5EF4-FFF2-40B4-BE49-F238E27FC236}">
                <a16:creationId xmlns:a16="http://schemas.microsoft.com/office/drawing/2014/main" id="{C6980EE8-3550-4DB2-BE26-77598346172A}"/>
              </a:ext>
            </a:extLst>
          </p:cNvPr>
          <p:cNvSpPr>
            <a:spLocks noGrp="1"/>
          </p:cNvSpPr>
          <p:nvPr>
            <p:ph type="subTitle" idx="1"/>
          </p:nvPr>
        </p:nvSpPr>
        <p:spPr>
          <a:xfrm>
            <a:off x="6210845" y="2969730"/>
            <a:ext cx="4633415" cy="2455255"/>
          </a:xfrm>
        </p:spPr>
        <p:txBody>
          <a:bodyPr vert="horz" lIns="91440" tIns="45720" rIns="91440" bIns="45720" rtlCol="0">
            <a:normAutofit/>
          </a:bodyPr>
          <a:lstStyle/>
          <a:p>
            <a:pPr algn="l">
              <a:lnSpc>
                <a:spcPct val="100000"/>
              </a:lnSpc>
              <a:spcAft>
                <a:spcPts val="600"/>
              </a:spcAft>
            </a:pPr>
            <a:r>
              <a:rPr lang="en-US" dirty="0">
                <a:solidFill>
                  <a:schemeClr val="tx1"/>
                </a:solidFill>
              </a:rPr>
              <a:t>Presented by:</a:t>
            </a:r>
          </a:p>
          <a:p>
            <a:pPr algn="l">
              <a:lnSpc>
                <a:spcPct val="100000"/>
              </a:lnSpc>
              <a:spcAft>
                <a:spcPts val="600"/>
              </a:spcAft>
            </a:pPr>
            <a:r>
              <a:rPr lang="en-US" dirty="0">
                <a:solidFill>
                  <a:schemeClr val="tx1"/>
                </a:solidFill>
              </a:rPr>
              <a:t>Gareth Redenbach</a:t>
            </a:r>
          </a:p>
          <a:p>
            <a:pPr algn="l">
              <a:lnSpc>
                <a:spcPct val="100000"/>
              </a:lnSpc>
              <a:spcAft>
                <a:spcPts val="600"/>
              </a:spcAft>
            </a:pPr>
            <a:endParaRPr lang="en-US" dirty="0">
              <a:solidFill>
                <a:schemeClr val="tx1"/>
              </a:solidFill>
            </a:endParaRPr>
          </a:p>
          <a:p>
            <a:pPr algn="l">
              <a:lnSpc>
                <a:spcPct val="100000"/>
              </a:lnSpc>
              <a:spcAft>
                <a:spcPts val="600"/>
              </a:spcAft>
            </a:pPr>
            <a:r>
              <a:rPr lang="en-US" dirty="0">
                <a:solidFill>
                  <a:schemeClr val="tx1"/>
                </a:solidFill>
              </a:rPr>
              <a:t>Foley’s List</a:t>
            </a:r>
          </a:p>
          <a:p>
            <a:pPr algn="l">
              <a:lnSpc>
                <a:spcPct val="100000"/>
              </a:lnSpc>
              <a:spcAft>
                <a:spcPts val="600"/>
              </a:spcAft>
            </a:pPr>
            <a:endParaRPr lang="en-US" dirty="0">
              <a:solidFill>
                <a:schemeClr val="tx1"/>
              </a:solidFill>
            </a:endParaRPr>
          </a:p>
          <a:p>
            <a:pPr algn="l">
              <a:lnSpc>
                <a:spcPct val="100000"/>
              </a:lnSpc>
              <a:spcAft>
                <a:spcPts val="600"/>
              </a:spcAft>
            </a:pPr>
            <a:r>
              <a:rPr lang="en-US" dirty="0">
                <a:solidFill>
                  <a:schemeClr val="tx1"/>
                </a:solidFill>
              </a:rPr>
              <a:t>Gareth.redenbach@vicbar.com.au</a:t>
            </a:r>
          </a:p>
        </p:txBody>
      </p:sp>
      <p:pic>
        <p:nvPicPr>
          <p:cNvPr id="6" name="Picture 5" descr="A close up of a sign&#10;&#10;Description automatically generated">
            <a:extLst>
              <a:ext uri="{FF2B5EF4-FFF2-40B4-BE49-F238E27FC236}">
                <a16:creationId xmlns:a16="http://schemas.microsoft.com/office/drawing/2014/main" id="{ACED54FF-6981-4B79-AC45-D48B5C90A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754" y="4945224"/>
            <a:ext cx="4071404" cy="1435431"/>
          </a:xfrm>
          <a:prstGeom prst="rect">
            <a:avLst/>
          </a:prstGeom>
        </p:spPr>
      </p:pic>
      <p:pic>
        <p:nvPicPr>
          <p:cNvPr id="7" name="Picture 6" descr="A person wearing a suit and tie smiling at the camera&#10;&#10;Description automatically generated">
            <a:extLst>
              <a:ext uri="{FF2B5EF4-FFF2-40B4-BE49-F238E27FC236}">
                <a16:creationId xmlns:a16="http://schemas.microsoft.com/office/drawing/2014/main" id="{CFC946A9-5CE2-4D65-B5CF-50E6E42030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456" y="1586948"/>
            <a:ext cx="2988000" cy="2988000"/>
          </a:xfrm>
          <a:prstGeom prst="rect">
            <a:avLst/>
          </a:prstGeom>
        </p:spPr>
      </p:pic>
    </p:spTree>
    <p:extLst>
      <p:ext uri="{BB962C8B-B14F-4D97-AF65-F5344CB8AC3E}">
        <p14:creationId xmlns:p14="http://schemas.microsoft.com/office/powerpoint/2010/main" val="16613803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[Case Update]</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US" sz="2000" b="1" i="1" dirty="0"/>
              <a:t>Harding v FCT </a:t>
            </a:r>
            <a:r>
              <a:rPr lang="en-US" sz="2000" b="1" dirty="0"/>
              <a:t>[2019] FCAFC 29</a:t>
            </a:r>
            <a:r>
              <a:rPr lang="en-US" sz="2000" b="1" i="1" dirty="0"/>
              <a:t> </a:t>
            </a:r>
          </a:p>
          <a:p>
            <a:r>
              <a:rPr lang="en-AU" sz="1600" dirty="0"/>
              <a:t>The Full Federal Court found that “permanent </a:t>
            </a:r>
            <a:r>
              <a:rPr lang="en-AU" sz="1600" b="1" dirty="0"/>
              <a:t>place of abode</a:t>
            </a:r>
            <a:r>
              <a:rPr lang="en-AU" sz="1600" dirty="0"/>
              <a:t>” did not refer to an individual dwelling.  Instead, it could refer to a geographic area.</a:t>
            </a:r>
          </a:p>
          <a:p>
            <a:r>
              <a:rPr lang="en-AU" sz="1600" dirty="0"/>
              <a:t>While “place of abode” usually refers to a dwelling, the statutory context allows it to have a broader meaning which refers to whether a person was permanently living overseas (whether at one dwelling or multiple).</a:t>
            </a:r>
          </a:p>
          <a:p>
            <a:r>
              <a:rPr lang="en-AU" sz="1600" dirty="0"/>
              <a:t>The objective conclusion on the facts of the case is that when Mr Harding left for Bahrain in 2009 he did so intending to live overseas permanently.</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362147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AU" sz="2000" b="1" i="1" dirty="0" err="1"/>
              <a:t>Handsley</a:t>
            </a:r>
            <a:r>
              <a:rPr lang="en-AU" sz="2000" b="1" i="1" dirty="0"/>
              <a:t> v Commissioner of Taxation </a:t>
            </a:r>
            <a:r>
              <a:rPr lang="en-AU" sz="2000" b="1" dirty="0"/>
              <a:t>[2019] AATA 917</a:t>
            </a:r>
            <a:endParaRPr lang="en-GB" sz="2000" b="1" dirty="0"/>
          </a:p>
          <a:p>
            <a:r>
              <a:rPr lang="en-AU" sz="1600" i="1" dirty="0"/>
              <a:t>Harding </a:t>
            </a:r>
            <a:r>
              <a:rPr lang="en-AU" sz="1600" dirty="0"/>
              <a:t>can be contrasted with the result in </a:t>
            </a:r>
            <a:r>
              <a:rPr lang="en-AU" sz="1600" i="1" dirty="0" err="1"/>
              <a:t>Handsley</a:t>
            </a:r>
            <a:r>
              <a:rPr lang="en-AU" sz="1600" i="1" dirty="0"/>
              <a:t> v Commissioner of Taxation </a:t>
            </a:r>
            <a:r>
              <a:rPr lang="en-AU" sz="1600" dirty="0"/>
              <a:t>[2019] AATA 917.  </a:t>
            </a:r>
          </a:p>
          <a:p>
            <a:r>
              <a:rPr lang="en-AU" sz="1600" dirty="0" err="1"/>
              <a:t>Handsley</a:t>
            </a:r>
            <a:r>
              <a:rPr lang="en-AU" sz="1600" dirty="0"/>
              <a:t> left Australia permanently in the year in question, had a relationship outside Australia and worked outside Australia.  However, he </a:t>
            </a:r>
            <a:r>
              <a:rPr lang="en-AU" sz="1600" dirty="0" err="1"/>
              <a:t>he</a:t>
            </a:r>
            <a:r>
              <a:rPr lang="en-AU" sz="1600" dirty="0"/>
              <a:t> did not have a particular place of abode.  He worked between Malaysia, Singapore, the Philippines and elsewhere </a:t>
            </a:r>
            <a:r>
              <a:rPr lang="en-AU" sz="1600" b="1" dirty="0"/>
              <a:t>he never held a permanent or long term visa outside Australia</a:t>
            </a:r>
            <a:r>
              <a:rPr lang="en-AU" sz="1600" dirty="0"/>
              <a:t>.</a:t>
            </a:r>
          </a:p>
          <a:p>
            <a:r>
              <a:rPr lang="en-AU" sz="1600" dirty="0"/>
              <a:t>Accordingly, Mr </a:t>
            </a:r>
            <a:r>
              <a:rPr lang="en-AU" sz="1600" dirty="0" err="1"/>
              <a:t>Handsley</a:t>
            </a:r>
            <a:r>
              <a:rPr lang="en-AU" sz="1600" dirty="0"/>
              <a:t> was found to still be a resident under the domicile test. </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201262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[Case Update]</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US" sz="2000" b="1" i="1" dirty="0"/>
              <a:t>Harding v FCT </a:t>
            </a:r>
            <a:r>
              <a:rPr lang="en-US" sz="2000" b="1" dirty="0"/>
              <a:t>[2019] FCAFC 29</a:t>
            </a:r>
            <a:r>
              <a:rPr lang="en-US" sz="2000" b="1" i="1" dirty="0"/>
              <a:t> </a:t>
            </a:r>
          </a:p>
          <a:p>
            <a:pPr marL="0" indent="0">
              <a:buNone/>
            </a:pPr>
            <a:r>
              <a:rPr lang="en-AU" sz="1600" dirty="0"/>
              <a:t>Some further considerations:</a:t>
            </a:r>
          </a:p>
          <a:p>
            <a:pPr marL="0" indent="0">
              <a:buNone/>
            </a:pPr>
            <a:endParaRPr lang="en-AU" sz="1600" dirty="0"/>
          </a:p>
          <a:p>
            <a:r>
              <a:rPr lang="en-AU" sz="1600" dirty="0"/>
              <a:t>As the domicile is a state of satisfaction test, it will generally be appropriate to run reviews in the AAT at first instance.</a:t>
            </a:r>
          </a:p>
          <a:p>
            <a:r>
              <a:rPr lang="en-AU" sz="1600" dirty="0"/>
              <a:t>Domicile (and residency cases) turn entirely on the facts.  </a:t>
            </a:r>
          </a:p>
          <a:p>
            <a:r>
              <a:rPr lang="en-AU" sz="1600" dirty="0"/>
              <a:t>It is </a:t>
            </a:r>
            <a:r>
              <a:rPr lang="en-AU" sz="1600" b="1" dirty="0"/>
              <a:t>crucial </a:t>
            </a:r>
            <a:r>
              <a:rPr lang="en-AU" sz="1600" dirty="0"/>
              <a:t>to establish the legal facts as early as possible (e.g. undertake an evidence review before or as part of responding to a position paper). </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3423930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200" b="1" i="1" dirty="0"/>
              <a:t>Pike v FCT </a:t>
            </a:r>
            <a:r>
              <a:rPr lang="en-US" sz="2200" b="1" dirty="0"/>
              <a:t>[2019] FCA 2185 </a:t>
            </a:r>
          </a:p>
          <a:p>
            <a:r>
              <a:rPr lang="en-AU" dirty="0"/>
              <a:t>Broadly, Mr Pike was a dual resident of Australia and Thailand in particular years.</a:t>
            </a:r>
          </a:p>
          <a:p>
            <a:r>
              <a:rPr lang="en-AU" dirty="0"/>
              <a:t>His personal and economic ties resulted in him being allocated to Thailand and was deemed to only be a resident of Thailand per Article 4(3)(c) of the </a:t>
            </a:r>
            <a:r>
              <a:rPr lang="en-AU" i="1" dirty="0"/>
              <a:t>Australia-Thailand DTA</a:t>
            </a:r>
            <a:r>
              <a:rPr lang="en-AU" dirty="0"/>
              <a:t>.</a:t>
            </a:r>
          </a:p>
          <a:p>
            <a:r>
              <a:rPr lang="en-AU" dirty="0"/>
              <a:t>At [104] Logan J states:</a:t>
            </a:r>
          </a:p>
          <a:p>
            <a:pPr marL="800100" lvl="2" indent="0">
              <a:buNone/>
            </a:pPr>
            <a:r>
              <a:rPr lang="en-AU" b="1" dirty="0"/>
              <a:t>That deemed residence prevails, by virtue of the </a:t>
            </a:r>
            <a:r>
              <a:rPr lang="en-AU" b="1" i="1" dirty="0"/>
              <a:t>International Agreements Act</a:t>
            </a:r>
            <a:r>
              <a:rPr lang="en-AU" b="1" dirty="0"/>
              <a:t>, over the position that, in terms of the 1936 Act alone, he was a resident of Australia. It necessarily follows that, in respect of the 2009 to 2014 income years, the Commissioner had no entitlement to assess him, as person taken to be a Thai resident, in respect of the personal services income which he derived in Thailand from his employment there….</a:t>
            </a:r>
            <a:endParaRPr lang="en-AU" dirty="0"/>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296053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[Case Update]</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US" sz="2200" b="1" i="1" dirty="0"/>
              <a:t>Pike v FCT </a:t>
            </a:r>
            <a:r>
              <a:rPr lang="en-US" sz="2200" b="1" dirty="0"/>
              <a:t>[2019] FCA 2185 </a:t>
            </a:r>
          </a:p>
          <a:p>
            <a:r>
              <a:rPr lang="en-AU" dirty="0"/>
              <a:t>The question [104] raises is whether the result is:</a:t>
            </a:r>
          </a:p>
          <a:p>
            <a:pPr lvl="1"/>
            <a:r>
              <a:rPr lang="en-AU" dirty="0"/>
              <a:t>whether the result at [104] turns on Article 7 (Business Profits) or Article 21 (Income Not Expressly Mentioned – allocated to country of residence) of the </a:t>
            </a:r>
            <a:r>
              <a:rPr lang="en-AU" i="1" dirty="0"/>
              <a:t>Australia-Thailand DTA; or</a:t>
            </a:r>
          </a:p>
          <a:p>
            <a:pPr lvl="1"/>
            <a:r>
              <a:rPr lang="en-AU" dirty="0"/>
              <a:t>Logan J considered Mr Pike deemed to be a non-resident for all purposes of the ITAA 1936 and 1997.</a:t>
            </a:r>
            <a:endParaRPr lang="en-AU" i="1" dirty="0"/>
          </a:p>
          <a:p>
            <a:r>
              <a:rPr lang="en-AU" dirty="0"/>
              <a:t>If he is deemed to be a non-resident domestic law Australian purposes for </a:t>
            </a:r>
          </a:p>
          <a:p>
            <a:pPr lvl="1"/>
            <a:r>
              <a:rPr lang="en-AU" dirty="0"/>
              <a:t>What about CGT on ceasing to be an Australian resident and generally (but for TAP) being exempt as a non-resident?</a:t>
            </a:r>
          </a:p>
          <a:p>
            <a:pPr lvl="1"/>
            <a:r>
              <a:rPr lang="en-AU" dirty="0"/>
              <a:t>What about CFC rules? </a:t>
            </a:r>
          </a:p>
          <a:p>
            <a:pPr marL="57150" indent="0">
              <a:buNone/>
            </a:pPr>
            <a:r>
              <a:rPr lang="en-AU" dirty="0"/>
              <a:t>Watch this space?</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1617783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000" b="1" i="1" dirty="0"/>
              <a:t>Burton v Commissioner of Taxation </a:t>
            </a:r>
            <a:r>
              <a:rPr lang="en-US" sz="2000" b="1" dirty="0"/>
              <a:t>[2019] FCAFC 141 </a:t>
            </a:r>
          </a:p>
          <a:p>
            <a:r>
              <a:rPr lang="en-AU" dirty="0"/>
              <a:t>Trustee acquired rights to US oil &amp; gas properties in 2004 and sold in 2010 for US$23.6m gain.  Gain distributed to Mr Burton as beneficiary of the Trust.</a:t>
            </a:r>
          </a:p>
          <a:p>
            <a:r>
              <a:rPr lang="en-AU" dirty="0"/>
              <a:t>Gain taxable as a </a:t>
            </a:r>
            <a:r>
              <a:rPr lang="en-AU" i="1" dirty="0"/>
              <a:t>long-term capital gain </a:t>
            </a:r>
            <a:r>
              <a:rPr lang="en-AU" dirty="0"/>
              <a:t>in the US at 15% and US$3.5m tax paid.</a:t>
            </a:r>
          </a:p>
          <a:p>
            <a:r>
              <a:rPr lang="en-AU" dirty="0"/>
              <a:t>CGT gain for Australian purposes was A$22.8m, discounted to $11.4m with Australian tax of $5.1m payable (note: CGT is always in AUD).</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grpSp>
        <p:nvGrpSpPr>
          <p:cNvPr id="9" name="Group 8">
            <a:extLst>
              <a:ext uri="{FF2B5EF4-FFF2-40B4-BE49-F238E27FC236}">
                <a16:creationId xmlns:a16="http://schemas.microsoft.com/office/drawing/2014/main" id="{AD6E5EA1-DAC1-49A7-8E5E-8A34C675D96F}"/>
              </a:ext>
            </a:extLst>
          </p:cNvPr>
          <p:cNvGrpSpPr/>
          <p:nvPr/>
        </p:nvGrpSpPr>
        <p:grpSpPr>
          <a:xfrm>
            <a:off x="1070699" y="1883044"/>
            <a:ext cx="4083552" cy="3372066"/>
            <a:chOff x="36018" y="1071347"/>
            <a:chExt cx="4083552" cy="3372066"/>
          </a:xfrm>
        </p:grpSpPr>
        <p:sp>
          <p:nvSpPr>
            <p:cNvPr id="10" name="Text Box 5">
              <a:extLst>
                <a:ext uri="{FF2B5EF4-FFF2-40B4-BE49-F238E27FC236}">
                  <a16:creationId xmlns:a16="http://schemas.microsoft.com/office/drawing/2014/main" id="{CADFB84D-1B2D-4590-8E6A-56DA4342ABBB}"/>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11" name="Oval 10">
              <a:extLst>
                <a:ext uri="{FF2B5EF4-FFF2-40B4-BE49-F238E27FC236}">
                  <a16:creationId xmlns:a16="http://schemas.microsoft.com/office/drawing/2014/main" id="{E78ED101-B7EA-4415-9D89-DAB2B0E26AFE}"/>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12" name="AutoShape 8">
              <a:extLst>
                <a:ext uri="{FF2B5EF4-FFF2-40B4-BE49-F238E27FC236}">
                  <a16:creationId xmlns:a16="http://schemas.microsoft.com/office/drawing/2014/main" id="{305AC9FF-5DF8-4EEC-9908-86E64572C861}"/>
                </a:ext>
              </a:extLst>
            </p:cNvPr>
            <p:cNvCxnSpPr>
              <a:cxnSpLocks noChangeShapeType="1"/>
              <a:stCxn id="11" idx="4"/>
              <a:endCxn id="18"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8">
              <a:extLst>
                <a:ext uri="{FF2B5EF4-FFF2-40B4-BE49-F238E27FC236}">
                  <a16:creationId xmlns:a16="http://schemas.microsoft.com/office/drawing/2014/main" id="{AE9EC44B-7784-4501-91F9-2E78944A21CE}"/>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Connector: Curved 14">
              <a:extLst>
                <a:ext uri="{FF2B5EF4-FFF2-40B4-BE49-F238E27FC236}">
                  <a16:creationId xmlns:a16="http://schemas.microsoft.com/office/drawing/2014/main" id="{FD2AC3D7-7AE3-4183-9BD9-3FCCCC429A4A}"/>
                </a:ext>
              </a:extLst>
            </p:cNvPr>
            <p:cNvCxnSpPr>
              <a:cxnSpLocks/>
              <a:stCxn id="18" idx="1"/>
              <a:endCxn id="11"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Line 4">
              <a:extLst>
                <a:ext uri="{FF2B5EF4-FFF2-40B4-BE49-F238E27FC236}">
                  <a16:creationId xmlns:a16="http://schemas.microsoft.com/office/drawing/2014/main" id="{E01D1430-FC33-4534-9920-99E723203402}"/>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17" name="Text Box 5">
              <a:extLst>
                <a:ext uri="{FF2B5EF4-FFF2-40B4-BE49-F238E27FC236}">
                  <a16:creationId xmlns:a16="http://schemas.microsoft.com/office/drawing/2014/main" id="{7DB75D1E-BF0A-43E7-BF7C-EB6FED33ECA1}"/>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18" name="Isosceles Triangle 17">
              <a:extLst>
                <a:ext uri="{FF2B5EF4-FFF2-40B4-BE49-F238E27FC236}">
                  <a16:creationId xmlns:a16="http://schemas.microsoft.com/office/drawing/2014/main" id="{99165BB2-F87C-4967-AF79-F88309E51D5D}"/>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20" name="Oval 19">
              <a:extLst>
                <a:ext uri="{FF2B5EF4-FFF2-40B4-BE49-F238E27FC236}">
                  <a16:creationId xmlns:a16="http://schemas.microsoft.com/office/drawing/2014/main" id="{11F51223-2C68-47AF-876A-64A981B7C614}"/>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22" name="Straight Connector 21">
              <a:extLst>
                <a:ext uri="{FF2B5EF4-FFF2-40B4-BE49-F238E27FC236}">
                  <a16:creationId xmlns:a16="http://schemas.microsoft.com/office/drawing/2014/main" id="{2BAED53B-A462-4B35-AF2F-3D36FAA37E82}"/>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 Box 5">
              <a:extLst>
                <a:ext uri="{FF2B5EF4-FFF2-40B4-BE49-F238E27FC236}">
                  <a16:creationId xmlns:a16="http://schemas.microsoft.com/office/drawing/2014/main" id="{DBD3E482-1ACC-4D7F-8E04-AAE83503E2B0}"/>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26" name="Text Box 5">
              <a:extLst>
                <a:ext uri="{FF2B5EF4-FFF2-40B4-BE49-F238E27FC236}">
                  <a16:creationId xmlns:a16="http://schemas.microsoft.com/office/drawing/2014/main" id="{BDBFB395-ABA4-4643-B541-F64D6F42D9D9}"/>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2950417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US" sz="2000" b="1" i="1" dirty="0"/>
              <a:t>Burton v Commissioner of Taxation </a:t>
            </a:r>
            <a:r>
              <a:rPr lang="en-US" sz="2000" b="1" dirty="0"/>
              <a:t>[2019] FCAFC 141 </a:t>
            </a:r>
          </a:p>
          <a:p>
            <a:r>
              <a:rPr lang="en-AU" dirty="0"/>
              <a:t>Mr Burton claimed a FITO for US tax of $3.5m against the Australian tax of $5.1m.</a:t>
            </a:r>
          </a:p>
          <a:p>
            <a:r>
              <a:rPr lang="en-AU" dirty="0"/>
              <a:t>The Commissioner only allowed a FITO for $1.75m on the basis that only half the gain was subject to double tax by reason of the CGT discount applying in Australia. </a:t>
            </a:r>
          </a:p>
          <a:p>
            <a:r>
              <a:rPr lang="en-AU" dirty="0"/>
              <a:t>Taxpayer objected and claimed a FITO under Division 770 or relief under Article 22 of the US Convention. </a:t>
            </a:r>
          </a:p>
          <a:p>
            <a:pPr marL="0" indent="0">
              <a:buFont typeface="Garamond" pitchFamily="18" charset="0"/>
              <a:buNone/>
            </a:pPr>
            <a:endParaRPr lang="en-AU" dirty="0">
              <a:solidFill>
                <a:schemeClr val="tx1">
                  <a:lumMod val="75000"/>
                  <a:lumOff val="25000"/>
                </a:schemeClr>
              </a:solidFill>
            </a:endParaRPr>
          </a:p>
        </p:txBody>
      </p:sp>
      <p:grpSp>
        <p:nvGrpSpPr>
          <p:cNvPr id="32" name="Group 31">
            <a:extLst>
              <a:ext uri="{FF2B5EF4-FFF2-40B4-BE49-F238E27FC236}">
                <a16:creationId xmlns:a16="http://schemas.microsoft.com/office/drawing/2014/main" id="{33DCB8FB-99CD-4653-96E8-B7D5BD9798D6}"/>
              </a:ext>
            </a:extLst>
          </p:cNvPr>
          <p:cNvGrpSpPr/>
          <p:nvPr/>
        </p:nvGrpSpPr>
        <p:grpSpPr>
          <a:xfrm>
            <a:off x="918475" y="2065227"/>
            <a:ext cx="4083552" cy="3372066"/>
            <a:chOff x="36018" y="1071347"/>
            <a:chExt cx="4083552" cy="3372066"/>
          </a:xfrm>
        </p:grpSpPr>
        <p:sp>
          <p:nvSpPr>
            <p:cNvPr id="33" name="Text Box 5">
              <a:extLst>
                <a:ext uri="{FF2B5EF4-FFF2-40B4-BE49-F238E27FC236}">
                  <a16:creationId xmlns:a16="http://schemas.microsoft.com/office/drawing/2014/main" id="{271DE399-BBE7-4A77-B973-F7C3F942CFB1}"/>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34" name="Oval 33">
              <a:extLst>
                <a:ext uri="{FF2B5EF4-FFF2-40B4-BE49-F238E27FC236}">
                  <a16:creationId xmlns:a16="http://schemas.microsoft.com/office/drawing/2014/main" id="{A35FF224-A30C-42B0-9447-81D1398A1B5A}"/>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35" name="AutoShape 8">
              <a:extLst>
                <a:ext uri="{FF2B5EF4-FFF2-40B4-BE49-F238E27FC236}">
                  <a16:creationId xmlns:a16="http://schemas.microsoft.com/office/drawing/2014/main" id="{A341778E-2151-40AD-A428-63880ABA7E17}"/>
                </a:ext>
              </a:extLst>
            </p:cNvPr>
            <p:cNvCxnSpPr>
              <a:cxnSpLocks noChangeShapeType="1"/>
              <a:stCxn id="34" idx="4"/>
              <a:endCxn id="40"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AutoShape 8">
              <a:extLst>
                <a:ext uri="{FF2B5EF4-FFF2-40B4-BE49-F238E27FC236}">
                  <a16:creationId xmlns:a16="http://schemas.microsoft.com/office/drawing/2014/main" id="{17B03F25-B57D-4C5A-8056-83C9F20F5D13}"/>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Connector: Curved 36">
              <a:extLst>
                <a:ext uri="{FF2B5EF4-FFF2-40B4-BE49-F238E27FC236}">
                  <a16:creationId xmlns:a16="http://schemas.microsoft.com/office/drawing/2014/main" id="{BA69B119-FBAE-4705-9D4C-18DF4A8B8D7B}"/>
                </a:ext>
              </a:extLst>
            </p:cNvPr>
            <p:cNvCxnSpPr>
              <a:cxnSpLocks/>
              <a:stCxn id="40" idx="1"/>
              <a:endCxn id="34"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Line 4">
              <a:extLst>
                <a:ext uri="{FF2B5EF4-FFF2-40B4-BE49-F238E27FC236}">
                  <a16:creationId xmlns:a16="http://schemas.microsoft.com/office/drawing/2014/main" id="{4B35F148-7805-4BB2-B1CB-67D153EE5415}"/>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39" name="Text Box 5">
              <a:extLst>
                <a:ext uri="{FF2B5EF4-FFF2-40B4-BE49-F238E27FC236}">
                  <a16:creationId xmlns:a16="http://schemas.microsoft.com/office/drawing/2014/main" id="{39646296-6183-47BF-B5A4-2361D6812D98}"/>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40" name="Isosceles Triangle 39">
              <a:extLst>
                <a:ext uri="{FF2B5EF4-FFF2-40B4-BE49-F238E27FC236}">
                  <a16:creationId xmlns:a16="http://schemas.microsoft.com/office/drawing/2014/main" id="{5EFEDC5E-7487-4A83-B215-1D7927C979E9}"/>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41" name="Oval 40">
              <a:extLst>
                <a:ext uri="{FF2B5EF4-FFF2-40B4-BE49-F238E27FC236}">
                  <a16:creationId xmlns:a16="http://schemas.microsoft.com/office/drawing/2014/main" id="{3F7A3602-07F8-4414-A845-501BB160AB37}"/>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42" name="Straight Connector 41">
              <a:extLst>
                <a:ext uri="{FF2B5EF4-FFF2-40B4-BE49-F238E27FC236}">
                  <a16:creationId xmlns:a16="http://schemas.microsoft.com/office/drawing/2014/main" id="{02B68FF6-5BBA-4FA0-9E11-987D37DA3EAD}"/>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5">
              <a:extLst>
                <a:ext uri="{FF2B5EF4-FFF2-40B4-BE49-F238E27FC236}">
                  <a16:creationId xmlns:a16="http://schemas.microsoft.com/office/drawing/2014/main" id="{4583E668-C3DE-4B1B-BBCB-8806E40B24D9}"/>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44" name="Text Box 5">
              <a:extLst>
                <a:ext uri="{FF2B5EF4-FFF2-40B4-BE49-F238E27FC236}">
                  <a16:creationId xmlns:a16="http://schemas.microsoft.com/office/drawing/2014/main" id="{A15CA31A-08B7-4AF5-9D62-48FCE743694C}"/>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3468996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000" b="1" i="1" dirty="0"/>
              <a:t>Burton v Commissioner of Taxation </a:t>
            </a:r>
            <a:r>
              <a:rPr lang="en-US" sz="2000" b="1" dirty="0"/>
              <a:t>[2019] FCAFC 141 </a:t>
            </a:r>
          </a:p>
          <a:p>
            <a:r>
              <a:rPr lang="en-AU" dirty="0"/>
              <a:t>Section 770-10 provides, </a:t>
            </a:r>
            <a:r>
              <a:rPr lang="en-AU" i="1" dirty="0"/>
              <a:t>“An amount of foreign income tax counts towards the tax offset for the year if you paid it </a:t>
            </a:r>
            <a:r>
              <a:rPr lang="en-AU" b="1" i="1" dirty="0"/>
              <a:t>in respect of an amount</a:t>
            </a:r>
            <a:r>
              <a:rPr lang="en-AU" i="1" dirty="0"/>
              <a:t> that is all or part of an amount </a:t>
            </a:r>
            <a:r>
              <a:rPr lang="en-AU" b="1" i="1" dirty="0"/>
              <a:t>included in your assessable income for the year</a:t>
            </a:r>
            <a:r>
              <a:rPr lang="en-AU" i="1" dirty="0"/>
              <a:t>.”</a:t>
            </a:r>
            <a:endParaRPr lang="en-AU" dirty="0"/>
          </a:p>
          <a:p>
            <a:r>
              <a:rPr lang="en-AU" dirty="0"/>
              <a:t>The Commissioner argued the only amount included in assessable income was the discounted capital gain and so only half of the tax was paid in respect of an amount included in assessable income. </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grpSp>
        <p:nvGrpSpPr>
          <p:cNvPr id="27" name="Group 26">
            <a:extLst>
              <a:ext uri="{FF2B5EF4-FFF2-40B4-BE49-F238E27FC236}">
                <a16:creationId xmlns:a16="http://schemas.microsoft.com/office/drawing/2014/main" id="{6EF74C19-D00D-4F38-855A-14162BAD21AD}"/>
              </a:ext>
            </a:extLst>
          </p:cNvPr>
          <p:cNvGrpSpPr/>
          <p:nvPr/>
        </p:nvGrpSpPr>
        <p:grpSpPr>
          <a:xfrm>
            <a:off x="975112" y="2057401"/>
            <a:ext cx="4083552" cy="3372066"/>
            <a:chOff x="36018" y="1071347"/>
            <a:chExt cx="4083552" cy="3372066"/>
          </a:xfrm>
        </p:grpSpPr>
        <p:sp>
          <p:nvSpPr>
            <p:cNvPr id="28" name="Text Box 5">
              <a:extLst>
                <a:ext uri="{FF2B5EF4-FFF2-40B4-BE49-F238E27FC236}">
                  <a16:creationId xmlns:a16="http://schemas.microsoft.com/office/drawing/2014/main" id="{322AD55B-2561-4022-8D4D-C6F16EEE0374}"/>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29" name="Oval 28">
              <a:extLst>
                <a:ext uri="{FF2B5EF4-FFF2-40B4-BE49-F238E27FC236}">
                  <a16:creationId xmlns:a16="http://schemas.microsoft.com/office/drawing/2014/main" id="{0F7E15D6-A826-47E0-AB06-138E8407DC52}"/>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30" name="AutoShape 8">
              <a:extLst>
                <a:ext uri="{FF2B5EF4-FFF2-40B4-BE49-F238E27FC236}">
                  <a16:creationId xmlns:a16="http://schemas.microsoft.com/office/drawing/2014/main" id="{510BE0F6-1BAB-4C53-9B3F-EFA81217898D}"/>
                </a:ext>
              </a:extLst>
            </p:cNvPr>
            <p:cNvCxnSpPr>
              <a:cxnSpLocks noChangeShapeType="1"/>
              <a:stCxn id="29" idx="4"/>
              <a:endCxn id="35"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8">
              <a:extLst>
                <a:ext uri="{FF2B5EF4-FFF2-40B4-BE49-F238E27FC236}">
                  <a16:creationId xmlns:a16="http://schemas.microsoft.com/office/drawing/2014/main" id="{D130AD0E-ED73-4645-9B73-C9F46D2DFC52}"/>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Connector: Curved 31">
              <a:extLst>
                <a:ext uri="{FF2B5EF4-FFF2-40B4-BE49-F238E27FC236}">
                  <a16:creationId xmlns:a16="http://schemas.microsoft.com/office/drawing/2014/main" id="{A25A982F-0C5A-42D1-9984-5F9834CCCC19}"/>
                </a:ext>
              </a:extLst>
            </p:cNvPr>
            <p:cNvCxnSpPr>
              <a:cxnSpLocks/>
              <a:stCxn id="35" idx="1"/>
              <a:endCxn id="29"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Line 4">
              <a:extLst>
                <a:ext uri="{FF2B5EF4-FFF2-40B4-BE49-F238E27FC236}">
                  <a16:creationId xmlns:a16="http://schemas.microsoft.com/office/drawing/2014/main" id="{569A1ED1-6E26-42B4-8044-E510C934CFF3}"/>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34" name="Text Box 5">
              <a:extLst>
                <a:ext uri="{FF2B5EF4-FFF2-40B4-BE49-F238E27FC236}">
                  <a16:creationId xmlns:a16="http://schemas.microsoft.com/office/drawing/2014/main" id="{8DD07872-3FEC-4C9B-BAA9-5A75327FF4B7}"/>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35" name="Isosceles Triangle 34">
              <a:extLst>
                <a:ext uri="{FF2B5EF4-FFF2-40B4-BE49-F238E27FC236}">
                  <a16:creationId xmlns:a16="http://schemas.microsoft.com/office/drawing/2014/main" id="{F66D6E88-E08B-41D7-9BA1-D8CEF416F77B}"/>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36" name="Oval 35">
              <a:extLst>
                <a:ext uri="{FF2B5EF4-FFF2-40B4-BE49-F238E27FC236}">
                  <a16:creationId xmlns:a16="http://schemas.microsoft.com/office/drawing/2014/main" id="{B95154FF-F8C7-4BEE-96E5-153FDD0267EE}"/>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37" name="Straight Connector 36">
              <a:extLst>
                <a:ext uri="{FF2B5EF4-FFF2-40B4-BE49-F238E27FC236}">
                  <a16:creationId xmlns:a16="http://schemas.microsoft.com/office/drawing/2014/main" id="{32D76E23-FD6A-4CEA-9805-3B1851509CF5}"/>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 Box 5">
              <a:extLst>
                <a:ext uri="{FF2B5EF4-FFF2-40B4-BE49-F238E27FC236}">
                  <a16:creationId xmlns:a16="http://schemas.microsoft.com/office/drawing/2014/main" id="{CF68325E-4C99-4781-B32F-1B5E549DAB47}"/>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39" name="Text Box 5">
              <a:extLst>
                <a:ext uri="{FF2B5EF4-FFF2-40B4-BE49-F238E27FC236}">
                  <a16:creationId xmlns:a16="http://schemas.microsoft.com/office/drawing/2014/main" id="{87B2646A-4C9B-4D5E-84CC-C704C29B75C5}"/>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4250522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US" sz="2000" b="1" i="1" dirty="0"/>
              <a:t>Burton v Commissioner of Taxation </a:t>
            </a:r>
            <a:r>
              <a:rPr lang="en-US" sz="2000" b="1" dirty="0"/>
              <a:t>[2019] FCAFC 141 </a:t>
            </a:r>
          </a:p>
          <a:p>
            <a:pPr marL="0" indent="0">
              <a:buNone/>
            </a:pPr>
            <a:r>
              <a:rPr lang="en-AU" dirty="0"/>
              <a:t>The result in the appeal was that all three judges upheld the primary judge’s finding:</a:t>
            </a:r>
          </a:p>
          <a:p>
            <a:r>
              <a:rPr lang="en-AU" dirty="0"/>
              <a:t>that </a:t>
            </a:r>
            <a:r>
              <a:rPr lang="en-AU" i="1" dirty="0"/>
              <a:t>“the amount” </a:t>
            </a:r>
            <a:r>
              <a:rPr lang="en-AU" dirty="0"/>
              <a:t>included in assessable income was the discounted gain; and</a:t>
            </a:r>
          </a:p>
          <a:p>
            <a:r>
              <a:rPr lang="en-AU" dirty="0"/>
              <a:t>there was no contextual support for reading “amount” in s 770-10 as extending to an amount (i.e. the gross capital gain) used to calculate the amount included in assessable income. </a:t>
            </a:r>
          </a:p>
          <a:p>
            <a:pPr marL="0" indent="0">
              <a:buFont typeface="Garamond" pitchFamily="18" charset="0"/>
              <a:buNone/>
            </a:pPr>
            <a:endParaRPr lang="en-AU" dirty="0">
              <a:solidFill>
                <a:schemeClr val="tx1">
                  <a:lumMod val="75000"/>
                  <a:lumOff val="25000"/>
                </a:schemeClr>
              </a:solidFill>
            </a:endParaRPr>
          </a:p>
        </p:txBody>
      </p:sp>
      <p:grpSp>
        <p:nvGrpSpPr>
          <p:cNvPr id="22" name="Group 21">
            <a:extLst>
              <a:ext uri="{FF2B5EF4-FFF2-40B4-BE49-F238E27FC236}">
                <a16:creationId xmlns:a16="http://schemas.microsoft.com/office/drawing/2014/main" id="{074413ED-BCDD-421C-ABD4-A6B73E10E1CD}"/>
              </a:ext>
            </a:extLst>
          </p:cNvPr>
          <p:cNvGrpSpPr/>
          <p:nvPr/>
        </p:nvGrpSpPr>
        <p:grpSpPr>
          <a:xfrm>
            <a:off x="826946" y="2065227"/>
            <a:ext cx="4083552" cy="3372066"/>
            <a:chOff x="36018" y="1071347"/>
            <a:chExt cx="4083552" cy="3372066"/>
          </a:xfrm>
        </p:grpSpPr>
        <p:sp>
          <p:nvSpPr>
            <p:cNvPr id="23" name="Text Box 5">
              <a:extLst>
                <a:ext uri="{FF2B5EF4-FFF2-40B4-BE49-F238E27FC236}">
                  <a16:creationId xmlns:a16="http://schemas.microsoft.com/office/drawing/2014/main" id="{6ECB5B87-5F63-4259-8183-6DAF8AAC33A1}"/>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24" name="Oval 23">
              <a:extLst>
                <a:ext uri="{FF2B5EF4-FFF2-40B4-BE49-F238E27FC236}">
                  <a16:creationId xmlns:a16="http://schemas.microsoft.com/office/drawing/2014/main" id="{5CB00A5A-6B35-4822-A585-D5B2A4C442A0}"/>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25" name="AutoShape 8">
              <a:extLst>
                <a:ext uri="{FF2B5EF4-FFF2-40B4-BE49-F238E27FC236}">
                  <a16:creationId xmlns:a16="http://schemas.microsoft.com/office/drawing/2014/main" id="{4364BE6E-7431-43CA-AD97-86F35BED8118}"/>
                </a:ext>
              </a:extLst>
            </p:cNvPr>
            <p:cNvCxnSpPr>
              <a:cxnSpLocks noChangeShapeType="1"/>
              <a:stCxn id="24" idx="4"/>
              <a:endCxn id="30"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AutoShape 8">
              <a:extLst>
                <a:ext uri="{FF2B5EF4-FFF2-40B4-BE49-F238E27FC236}">
                  <a16:creationId xmlns:a16="http://schemas.microsoft.com/office/drawing/2014/main" id="{E5AD5774-D82B-4106-944D-E7975A9AD2D6}"/>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Connector: Curved 26">
              <a:extLst>
                <a:ext uri="{FF2B5EF4-FFF2-40B4-BE49-F238E27FC236}">
                  <a16:creationId xmlns:a16="http://schemas.microsoft.com/office/drawing/2014/main" id="{AF824A31-0984-407C-9EEB-6F3F1B2FD327}"/>
                </a:ext>
              </a:extLst>
            </p:cNvPr>
            <p:cNvCxnSpPr>
              <a:cxnSpLocks/>
              <a:stCxn id="30" idx="1"/>
              <a:endCxn id="24"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Line 4">
              <a:extLst>
                <a:ext uri="{FF2B5EF4-FFF2-40B4-BE49-F238E27FC236}">
                  <a16:creationId xmlns:a16="http://schemas.microsoft.com/office/drawing/2014/main" id="{3CB1DD44-7DDE-4FF4-9D49-40A2F5D03C51}"/>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9" name="Text Box 5">
              <a:extLst>
                <a:ext uri="{FF2B5EF4-FFF2-40B4-BE49-F238E27FC236}">
                  <a16:creationId xmlns:a16="http://schemas.microsoft.com/office/drawing/2014/main" id="{3CE29D54-0C6B-450C-A0AF-992DB7ED7D48}"/>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30" name="Isosceles Triangle 29">
              <a:extLst>
                <a:ext uri="{FF2B5EF4-FFF2-40B4-BE49-F238E27FC236}">
                  <a16:creationId xmlns:a16="http://schemas.microsoft.com/office/drawing/2014/main" id="{1B0C1D7A-8185-41DF-B3DE-6F9F026324C8}"/>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31" name="Oval 30">
              <a:extLst>
                <a:ext uri="{FF2B5EF4-FFF2-40B4-BE49-F238E27FC236}">
                  <a16:creationId xmlns:a16="http://schemas.microsoft.com/office/drawing/2014/main" id="{C3491291-8ED8-4556-837C-DDEE88EF375A}"/>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45" name="Straight Connector 44">
              <a:extLst>
                <a:ext uri="{FF2B5EF4-FFF2-40B4-BE49-F238E27FC236}">
                  <a16:creationId xmlns:a16="http://schemas.microsoft.com/office/drawing/2014/main" id="{05F98630-D19B-48C9-8EBF-85A2BE31DACB}"/>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 Box 5">
              <a:extLst>
                <a:ext uri="{FF2B5EF4-FFF2-40B4-BE49-F238E27FC236}">
                  <a16:creationId xmlns:a16="http://schemas.microsoft.com/office/drawing/2014/main" id="{709523B0-DFE9-4EEF-BDD8-19429826D685}"/>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47" name="Text Box 5">
              <a:extLst>
                <a:ext uri="{FF2B5EF4-FFF2-40B4-BE49-F238E27FC236}">
                  <a16:creationId xmlns:a16="http://schemas.microsoft.com/office/drawing/2014/main" id="{57C05DB9-5DD1-4DA9-8F61-71B0D222BB7A}"/>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1009215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000" b="1" i="1" dirty="0"/>
              <a:t>Burton v Commissioner of Taxation </a:t>
            </a:r>
            <a:r>
              <a:rPr lang="en-US" sz="2000" b="1" dirty="0"/>
              <a:t>[2019] FCAFC 141 </a:t>
            </a:r>
          </a:p>
          <a:p>
            <a:pPr marL="0" indent="0">
              <a:buNone/>
            </a:pPr>
            <a:r>
              <a:rPr lang="en-AU" dirty="0"/>
              <a:t>Article 22(2) of the </a:t>
            </a:r>
            <a:r>
              <a:rPr lang="en-AU" i="1" dirty="0" err="1"/>
              <a:t>Aus</a:t>
            </a:r>
            <a:r>
              <a:rPr lang="en-AU" i="1" dirty="0"/>
              <a:t>-US DTC 1983 </a:t>
            </a:r>
            <a:r>
              <a:rPr lang="en-AU" dirty="0"/>
              <a:t>(as amended in 2001) provides US tax on US source income shall be creditable in Australia but:</a:t>
            </a:r>
          </a:p>
          <a:p>
            <a:pPr marL="0" indent="0">
              <a:buNone/>
            </a:pPr>
            <a:r>
              <a:rPr lang="en-AU" i="1" dirty="0"/>
              <a:t>“The credit </a:t>
            </a:r>
            <a:r>
              <a:rPr lang="en-AU" b="1" i="1" dirty="0"/>
              <a:t>shall not exceed the amount of Australian tax payable on the income </a:t>
            </a:r>
            <a:r>
              <a:rPr lang="en-AU" i="1" dirty="0"/>
              <a:t>or any class thereof or on income from sources outside Australia. Subject to these general principles, </a:t>
            </a:r>
            <a:r>
              <a:rPr lang="en-AU" b="1" i="1" dirty="0"/>
              <a:t>the credit shall be in accordance with the provisions and subject to the limitations of the law of Australia as that law may be in force from time to time</a:t>
            </a:r>
            <a:r>
              <a:rPr lang="en-AU" i="1" dirty="0"/>
              <a:t>.”</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grpSp>
        <p:nvGrpSpPr>
          <p:cNvPr id="22" name="Group 21">
            <a:extLst>
              <a:ext uri="{FF2B5EF4-FFF2-40B4-BE49-F238E27FC236}">
                <a16:creationId xmlns:a16="http://schemas.microsoft.com/office/drawing/2014/main" id="{0335B7C0-7080-420B-B75E-F49DAAB8554D}"/>
              </a:ext>
            </a:extLst>
          </p:cNvPr>
          <p:cNvGrpSpPr/>
          <p:nvPr/>
        </p:nvGrpSpPr>
        <p:grpSpPr>
          <a:xfrm>
            <a:off x="1070699" y="2068615"/>
            <a:ext cx="4083552" cy="3372066"/>
            <a:chOff x="36018" y="1071347"/>
            <a:chExt cx="4083552" cy="3372066"/>
          </a:xfrm>
        </p:grpSpPr>
        <p:sp>
          <p:nvSpPr>
            <p:cNvPr id="24" name="Text Box 5">
              <a:extLst>
                <a:ext uri="{FF2B5EF4-FFF2-40B4-BE49-F238E27FC236}">
                  <a16:creationId xmlns:a16="http://schemas.microsoft.com/office/drawing/2014/main" id="{C70AA4D6-C5A8-4681-AEF8-C6BAC2D7D7E8}"/>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26" name="Oval 25">
              <a:extLst>
                <a:ext uri="{FF2B5EF4-FFF2-40B4-BE49-F238E27FC236}">
                  <a16:creationId xmlns:a16="http://schemas.microsoft.com/office/drawing/2014/main" id="{DF457342-6458-4A3B-B46D-718A54BD3EDB}"/>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40" name="AutoShape 8">
              <a:extLst>
                <a:ext uri="{FF2B5EF4-FFF2-40B4-BE49-F238E27FC236}">
                  <a16:creationId xmlns:a16="http://schemas.microsoft.com/office/drawing/2014/main" id="{D767EE71-1600-4871-8025-8DD5240C1B18}"/>
                </a:ext>
              </a:extLst>
            </p:cNvPr>
            <p:cNvCxnSpPr>
              <a:cxnSpLocks noChangeShapeType="1"/>
              <a:stCxn id="26" idx="4"/>
              <a:endCxn id="45"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AutoShape 8">
              <a:extLst>
                <a:ext uri="{FF2B5EF4-FFF2-40B4-BE49-F238E27FC236}">
                  <a16:creationId xmlns:a16="http://schemas.microsoft.com/office/drawing/2014/main" id="{A02AA847-885F-4375-80B5-72684A59456C}"/>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Connector: Curved 41">
              <a:extLst>
                <a:ext uri="{FF2B5EF4-FFF2-40B4-BE49-F238E27FC236}">
                  <a16:creationId xmlns:a16="http://schemas.microsoft.com/office/drawing/2014/main" id="{92F2B918-A56E-4303-B5D7-28ADA1CA5D60}"/>
                </a:ext>
              </a:extLst>
            </p:cNvPr>
            <p:cNvCxnSpPr>
              <a:cxnSpLocks/>
              <a:stCxn id="45" idx="1"/>
              <a:endCxn id="26"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Line 4">
              <a:extLst>
                <a:ext uri="{FF2B5EF4-FFF2-40B4-BE49-F238E27FC236}">
                  <a16:creationId xmlns:a16="http://schemas.microsoft.com/office/drawing/2014/main" id="{64670CD6-F7B4-4779-8E53-818A10C801AB}"/>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44" name="Text Box 5">
              <a:extLst>
                <a:ext uri="{FF2B5EF4-FFF2-40B4-BE49-F238E27FC236}">
                  <a16:creationId xmlns:a16="http://schemas.microsoft.com/office/drawing/2014/main" id="{6FAEEB26-231B-43CD-BF9A-BB2834429D6C}"/>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45" name="Isosceles Triangle 44">
              <a:extLst>
                <a:ext uri="{FF2B5EF4-FFF2-40B4-BE49-F238E27FC236}">
                  <a16:creationId xmlns:a16="http://schemas.microsoft.com/office/drawing/2014/main" id="{24C8C149-9D72-4501-8363-CBEDB503F743}"/>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46" name="Oval 45">
              <a:extLst>
                <a:ext uri="{FF2B5EF4-FFF2-40B4-BE49-F238E27FC236}">
                  <a16:creationId xmlns:a16="http://schemas.microsoft.com/office/drawing/2014/main" id="{B0CCB669-F34E-48ED-BD92-A816E91C5968}"/>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47" name="Straight Connector 46">
              <a:extLst>
                <a:ext uri="{FF2B5EF4-FFF2-40B4-BE49-F238E27FC236}">
                  <a16:creationId xmlns:a16="http://schemas.microsoft.com/office/drawing/2014/main" id="{0204F890-BD12-4F17-BD97-3FF7E14DFEF1}"/>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 Box 5">
              <a:extLst>
                <a:ext uri="{FF2B5EF4-FFF2-40B4-BE49-F238E27FC236}">
                  <a16:creationId xmlns:a16="http://schemas.microsoft.com/office/drawing/2014/main" id="{007BBF56-F019-4D42-AE5D-AE509FB519BE}"/>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49" name="Text Box 5">
              <a:extLst>
                <a:ext uri="{FF2B5EF4-FFF2-40B4-BE49-F238E27FC236}">
                  <a16:creationId xmlns:a16="http://schemas.microsoft.com/office/drawing/2014/main" id="{A3627567-5C87-4BFC-A0A2-7470318CDEEE}"/>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2300369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29" name="Rectangle 28">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8C942183-D932-4327-8F76-047708B46779}"/>
              </a:ext>
            </a:extLst>
          </p:cNvPr>
          <p:cNvSpPr>
            <a:spLocks noGrp="1"/>
          </p:cNvSpPr>
          <p:nvPr>
            <p:ph type="title"/>
          </p:nvPr>
        </p:nvSpPr>
        <p:spPr>
          <a:xfrm>
            <a:off x="723619" y="891241"/>
            <a:ext cx="3939084" cy="5075519"/>
          </a:xfrm>
        </p:spPr>
        <p:txBody>
          <a:bodyPr>
            <a:normAutofit/>
          </a:bodyPr>
          <a:lstStyle/>
          <a:p>
            <a:pPr algn="r"/>
            <a:r>
              <a:rPr lang="en-AU" dirty="0">
                <a:solidFill>
                  <a:srgbClr val="92D050"/>
                </a:solidFill>
              </a:rPr>
              <a:t>[What’s new in international tax?]</a:t>
            </a:r>
          </a:p>
        </p:txBody>
      </p:sp>
      <p:cxnSp>
        <p:nvCxnSpPr>
          <p:cNvPr id="31" name="Straight Connector 30">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4">
            <a:extLst>
              <a:ext uri="{FF2B5EF4-FFF2-40B4-BE49-F238E27FC236}">
                <a16:creationId xmlns:a16="http://schemas.microsoft.com/office/drawing/2014/main" id="{374B9285-EE33-4231-B494-1B0D9F6796B3}"/>
              </a:ext>
            </a:extLst>
          </p:cNvPr>
          <p:cNvSpPr>
            <a:spLocks noGrp="1"/>
          </p:cNvSpPr>
          <p:nvPr>
            <p:ph idx="1"/>
          </p:nvPr>
        </p:nvSpPr>
        <p:spPr>
          <a:xfrm>
            <a:off x="5295454" y="1458357"/>
            <a:ext cx="5978834" cy="4128629"/>
          </a:xfrm>
        </p:spPr>
        <p:txBody>
          <a:bodyPr anchor="ctr">
            <a:normAutofit/>
          </a:bodyPr>
          <a:lstStyle/>
          <a:p>
            <a:pPr marL="228600" lvl="1">
              <a:spcBef>
                <a:spcPts val="1000"/>
              </a:spcBef>
            </a:pPr>
            <a:r>
              <a:rPr lang="en-US" sz="1800" i="1" dirty="0"/>
              <a:t>Harding </a:t>
            </a:r>
            <a:r>
              <a:rPr lang="en-US" sz="1800" dirty="0"/>
              <a:t>[2019] FCAFC 29 effectively </a:t>
            </a:r>
            <a:r>
              <a:rPr lang="en-US" sz="1800" b="1" dirty="0"/>
              <a:t>redefined the domicile test so that more taxpayers of Australian origin will be non-residents</a:t>
            </a:r>
            <a:r>
              <a:rPr lang="en-US" sz="1800" dirty="0"/>
              <a:t>.</a:t>
            </a:r>
          </a:p>
          <a:p>
            <a:pPr marL="228600" lvl="1">
              <a:spcBef>
                <a:spcPts val="1000"/>
              </a:spcBef>
            </a:pPr>
            <a:r>
              <a:rPr lang="en-US" sz="1800" i="1" dirty="0" err="1"/>
              <a:t>Handsley</a:t>
            </a:r>
            <a:r>
              <a:rPr lang="en-US" sz="1800" i="1" dirty="0"/>
              <a:t> </a:t>
            </a:r>
            <a:r>
              <a:rPr lang="en-US" sz="1800" dirty="0"/>
              <a:t>[2019] AATA 917 shows how taxpayers can still fail under these more generous principles.</a:t>
            </a:r>
          </a:p>
          <a:p>
            <a:pPr marL="228600" lvl="1">
              <a:spcBef>
                <a:spcPts val="1000"/>
              </a:spcBef>
            </a:pPr>
            <a:r>
              <a:rPr lang="en-US" sz="1800" i="1" dirty="0"/>
              <a:t>Burton </a:t>
            </a:r>
            <a:r>
              <a:rPr lang="en-US" sz="1800" dirty="0"/>
              <a:t>[2019] FCAFC 141 has (so far – on appeal) </a:t>
            </a:r>
            <a:r>
              <a:rPr lang="en-US" sz="1800" b="1" dirty="0"/>
              <a:t>limited the availability of FITOs on discount capital gains</a:t>
            </a:r>
            <a:r>
              <a:rPr lang="en-US" sz="1800" dirty="0"/>
              <a:t>.</a:t>
            </a:r>
          </a:p>
          <a:p>
            <a:pPr marL="228600" lvl="1">
              <a:spcBef>
                <a:spcPts val="1000"/>
              </a:spcBef>
            </a:pPr>
            <a:r>
              <a:rPr lang="en-US" sz="1800" i="1" dirty="0"/>
              <a:t>Glencore </a:t>
            </a:r>
            <a:r>
              <a:rPr lang="en-US" sz="1800" dirty="0"/>
              <a:t>[2019] FCA 1432</a:t>
            </a:r>
            <a:r>
              <a:rPr lang="en-US" sz="1800" i="1" dirty="0"/>
              <a:t> </a:t>
            </a:r>
            <a:r>
              <a:rPr lang="en-US" sz="1800" dirty="0"/>
              <a:t>has (so far – on appeal) greatly </a:t>
            </a:r>
            <a:r>
              <a:rPr lang="en-US" sz="1800" b="1" dirty="0"/>
              <a:t>limits the scope for the Commissioner to assert </a:t>
            </a:r>
            <a:r>
              <a:rPr lang="en-US" sz="1800" dirty="0"/>
              <a:t>transfer pricing benefits by reference to </a:t>
            </a:r>
            <a:r>
              <a:rPr lang="en-US" sz="1800" b="1" dirty="0"/>
              <a:t>hypothetical transactions.</a:t>
            </a:r>
          </a:p>
        </p:txBody>
      </p:sp>
      <p:pic>
        <p:nvPicPr>
          <p:cNvPr id="26" name="Picture 25" descr="A close up of a sign&#10;&#10;Description automatically generated">
            <a:extLst>
              <a:ext uri="{FF2B5EF4-FFF2-40B4-BE49-F238E27FC236}">
                <a16:creationId xmlns:a16="http://schemas.microsoft.com/office/drawing/2014/main" id="{A55AA3C8-E31D-4AF4-8810-68CB2E4F4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2" name="Rectangle 1">
            <a:extLst>
              <a:ext uri="{FF2B5EF4-FFF2-40B4-BE49-F238E27FC236}">
                <a16:creationId xmlns:a16="http://schemas.microsoft.com/office/drawing/2014/main" id="{26694458-AFC8-49DE-BAB7-C36E78BAF6B3}"/>
              </a:ext>
            </a:extLst>
          </p:cNvPr>
          <p:cNvSpPr/>
          <p:nvPr/>
        </p:nvSpPr>
        <p:spPr>
          <a:xfrm>
            <a:off x="6323984" y="1227525"/>
            <a:ext cx="3932487" cy="461665"/>
          </a:xfrm>
          <a:prstGeom prst="rect">
            <a:avLst/>
          </a:prstGeom>
        </p:spPr>
        <p:txBody>
          <a:bodyPr wrap="none">
            <a:spAutoFit/>
          </a:bodyPr>
          <a:lstStyle/>
          <a:p>
            <a:pPr marL="0" lvl="1" indent="0">
              <a:spcBef>
                <a:spcPts val="1000"/>
              </a:spcBef>
              <a:buNone/>
            </a:pPr>
            <a:r>
              <a:rPr lang="en-US" sz="2400" b="1" dirty="0"/>
              <a:t>Quite a lot! In cases last year:</a:t>
            </a:r>
          </a:p>
        </p:txBody>
      </p:sp>
    </p:spTree>
    <p:extLst>
      <p:ext uri="{BB962C8B-B14F-4D97-AF65-F5344CB8AC3E}">
        <p14:creationId xmlns:p14="http://schemas.microsoft.com/office/powerpoint/2010/main" val="221022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US" sz="2000" b="1" i="1" dirty="0"/>
              <a:t>Burton v Commissioner of Taxation </a:t>
            </a:r>
            <a:r>
              <a:rPr lang="en-US" sz="2000" b="1" dirty="0"/>
              <a:t>[2019] FCAFC 141 </a:t>
            </a:r>
          </a:p>
          <a:p>
            <a:pPr marL="0" indent="0">
              <a:buNone/>
            </a:pPr>
            <a:r>
              <a:rPr lang="en-AU" dirty="0"/>
              <a:t>Burton’s arguments on Article 22 were rejected 2-1 (Steward J and Jackson J disallowing; Logan J allowing).</a:t>
            </a:r>
          </a:p>
          <a:p>
            <a:pPr marL="0" indent="0">
              <a:buNone/>
            </a:pPr>
            <a:r>
              <a:rPr lang="en-AU" dirty="0"/>
              <a:t>Logan J reasoned at [54] – [74]:</a:t>
            </a:r>
          </a:p>
          <a:p>
            <a:r>
              <a:rPr lang="en-AU" dirty="0"/>
              <a:t>The “income” referred to is not the “discount capital gain”. The income is the economic gain.</a:t>
            </a:r>
          </a:p>
          <a:p>
            <a:r>
              <a:rPr lang="en-AU" dirty="0"/>
              <a:t>Tax is paid in respect of that gain in the US.  </a:t>
            </a:r>
          </a:p>
          <a:p>
            <a:r>
              <a:rPr lang="en-AU" dirty="0"/>
              <a:t>That US tax is paid </a:t>
            </a:r>
            <a:r>
              <a:rPr lang="en-AU" i="1" dirty="0"/>
              <a:t>in respect of</a:t>
            </a:r>
            <a:r>
              <a:rPr lang="en-AU" dirty="0"/>
              <a:t> the income regardless of how Australia computes the tax payable. </a:t>
            </a:r>
          </a:p>
          <a:p>
            <a:pPr marL="0" indent="0">
              <a:buFont typeface="Garamond" pitchFamily="18" charset="0"/>
              <a:buNone/>
            </a:pPr>
            <a:endParaRPr lang="en-AU" dirty="0">
              <a:solidFill>
                <a:schemeClr val="tx1">
                  <a:lumMod val="75000"/>
                  <a:lumOff val="25000"/>
                </a:schemeClr>
              </a:solidFill>
            </a:endParaRPr>
          </a:p>
        </p:txBody>
      </p:sp>
      <p:grpSp>
        <p:nvGrpSpPr>
          <p:cNvPr id="32" name="Group 31">
            <a:extLst>
              <a:ext uri="{FF2B5EF4-FFF2-40B4-BE49-F238E27FC236}">
                <a16:creationId xmlns:a16="http://schemas.microsoft.com/office/drawing/2014/main" id="{33DCB8FB-99CD-4653-96E8-B7D5BD9798D6}"/>
              </a:ext>
            </a:extLst>
          </p:cNvPr>
          <p:cNvGrpSpPr/>
          <p:nvPr/>
        </p:nvGrpSpPr>
        <p:grpSpPr>
          <a:xfrm>
            <a:off x="918475" y="2065227"/>
            <a:ext cx="4083552" cy="3372066"/>
            <a:chOff x="36018" y="1071347"/>
            <a:chExt cx="4083552" cy="3372066"/>
          </a:xfrm>
        </p:grpSpPr>
        <p:sp>
          <p:nvSpPr>
            <p:cNvPr id="33" name="Text Box 5">
              <a:extLst>
                <a:ext uri="{FF2B5EF4-FFF2-40B4-BE49-F238E27FC236}">
                  <a16:creationId xmlns:a16="http://schemas.microsoft.com/office/drawing/2014/main" id="{271DE399-BBE7-4A77-B973-F7C3F942CFB1}"/>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34" name="Oval 33">
              <a:extLst>
                <a:ext uri="{FF2B5EF4-FFF2-40B4-BE49-F238E27FC236}">
                  <a16:creationId xmlns:a16="http://schemas.microsoft.com/office/drawing/2014/main" id="{A35FF224-A30C-42B0-9447-81D1398A1B5A}"/>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35" name="AutoShape 8">
              <a:extLst>
                <a:ext uri="{FF2B5EF4-FFF2-40B4-BE49-F238E27FC236}">
                  <a16:creationId xmlns:a16="http://schemas.microsoft.com/office/drawing/2014/main" id="{A341778E-2151-40AD-A428-63880ABA7E17}"/>
                </a:ext>
              </a:extLst>
            </p:cNvPr>
            <p:cNvCxnSpPr>
              <a:cxnSpLocks noChangeShapeType="1"/>
              <a:stCxn id="34" idx="4"/>
              <a:endCxn id="40"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AutoShape 8">
              <a:extLst>
                <a:ext uri="{FF2B5EF4-FFF2-40B4-BE49-F238E27FC236}">
                  <a16:creationId xmlns:a16="http://schemas.microsoft.com/office/drawing/2014/main" id="{17B03F25-B57D-4C5A-8056-83C9F20F5D13}"/>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Connector: Curved 36">
              <a:extLst>
                <a:ext uri="{FF2B5EF4-FFF2-40B4-BE49-F238E27FC236}">
                  <a16:creationId xmlns:a16="http://schemas.microsoft.com/office/drawing/2014/main" id="{BA69B119-FBAE-4705-9D4C-18DF4A8B8D7B}"/>
                </a:ext>
              </a:extLst>
            </p:cNvPr>
            <p:cNvCxnSpPr>
              <a:cxnSpLocks/>
              <a:stCxn id="40" idx="1"/>
              <a:endCxn id="34"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Line 4">
              <a:extLst>
                <a:ext uri="{FF2B5EF4-FFF2-40B4-BE49-F238E27FC236}">
                  <a16:creationId xmlns:a16="http://schemas.microsoft.com/office/drawing/2014/main" id="{4B35F148-7805-4BB2-B1CB-67D153EE5415}"/>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39" name="Text Box 5">
              <a:extLst>
                <a:ext uri="{FF2B5EF4-FFF2-40B4-BE49-F238E27FC236}">
                  <a16:creationId xmlns:a16="http://schemas.microsoft.com/office/drawing/2014/main" id="{39646296-6183-47BF-B5A4-2361D6812D98}"/>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40" name="Isosceles Triangle 39">
              <a:extLst>
                <a:ext uri="{FF2B5EF4-FFF2-40B4-BE49-F238E27FC236}">
                  <a16:creationId xmlns:a16="http://schemas.microsoft.com/office/drawing/2014/main" id="{5EFEDC5E-7487-4A83-B215-1D7927C979E9}"/>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41" name="Oval 40">
              <a:extLst>
                <a:ext uri="{FF2B5EF4-FFF2-40B4-BE49-F238E27FC236}">
                  <a16:creationId xmlns:a16="http://schemas.microsoft.com/office/drawing/2014/main" id="{3F7A3602-07F8-4414-A845-501BB160AB37}"/>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42" name="Straight Connector 41">
              <a:extLst>
                <a:ext uri="{FF2B5EF4-FFF2-40B4-BE49-F238E27FC236}">
                  <a16:creationId xmlns:a16="http://schemas.microsoft.com/office/drawing/2014/main" id="{02B68FF6-5BBA-4FA0-9E11-987D37DA3EAD}"/>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5">
              <a:extLst>
                <a:ext uri="{FF2B5EF4-FFF2-40B4-BE49-F238E27FC236}">
                  <a16:creationId xmlns:a16="http://schemas.microsoft.com/office/drawing/2014/main" id="{4583E668-C3DE-4B1B-BBCB-8806E40B24D9}"/>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44" name="Text Box 5">
              <a:extLst>
                <a:ext uri="{FF2B5EF4-FFF2-40B4-BE49-F238E27FC236}">
                  <a16:creationId xmlns:a16="http://schemas.microsoft.com/office/drawing/2014/main" id="{A15CA31A-08B7-4AF5-9D62-48FCE743694C}"/>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221341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38075" y="967701"/>
            <a:ext cx="3466540" cy="636695"/>
          </a:xfrm>
        </p:spPr>
        <p:txBody>
          <a:bodyPr>
            <a:normAutofit fontScale="90000"/>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000" b="1" i="1" dirty="0"/>
              <a:t>Burton v Commissioner of Taxation </a:t>
            </a:r>
            <a:r>
              <a:rPr lang="en-US" sz="2000" b="1" dirty="0"/>
              <a:t>[2019] FCAFC 141 </a:t>
            </a:r>
          </a:p>
          <a:p>
            <a:pPr marL="0" indent="0">
              <a:buNone/>
            </a:pPr>
            <a:r>
              <a:rPr lang="en-AU" dirty="0"/>
              <a:t>Steward J at [121]: </a:t>
            </a:r>
          </a:p>
          <a:p>
            <a:pPr marL="0" indent="0">
              <a:buNone/>
            </a:pPr>
            <a:endParaRPr lang="en-AU" dirty="0"/>
          </a:p>
          <a:p>
            <a:pPr marL="400050" lvl="1" indent="0">
              <a:buNone/>
            </a:pPr>
            <a:r>
              <a:rPr lang="en-AU" dirty="0"/>
              <a:t>“In my view, “double taxation” takes place in the context of Art 22(2) when the same amount is taxed by different countries twice. However, it is not double taxation if one jurisdiction seeks to tax more aspects of a singular transaction than the other; </a:t>
            </a:r>
            <a:r>
              <a:rPr lang="en-AU" b="1" dirty="0"/>
              <a:t>it is only double taxation when they both seek to tax the same thing</a:t>
            </a:r>
            <a:r>
              <a:rPr lang="en-AU" dirty="0"/>
              <a:t> – that is, the same business profits, the same “income” from property…”</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grpSp>
        <p:nvGrpSpPr>
          <p:cNvPr id="27" name="Group 26">
            <a:extLst>
              <a:ext uri="{FF2B5EF4-FFF2-40B4-BE49-F238E27FC236}">
                <a16:creationId xmlns:a16="http://schemas.microsoft.com/office/drawing/2014/main" id="{6EF74C19-D00D-4F38-855A-14162BAD21AD}"/>
              </a:ext>
            </a:extLst>
          </p:cNvPr>
          <p:cNvGrpSpPr/>
          <p:nvPr/>
        </p:nvGrpSpPr>
        <p:grpSpPr>
          <a:xfrm>
            <a:off x="975112" y="2057401"/>
            <a:ext cx="4083552" cy="3372066"/>
            <a:chOff x="36018" y="1071347"/>
            <a:chExt cx="4083552" cy="3372066"/>
          </a:xfrm>
        </p:grpSpPr>
        <p:sp>
          <p:nvSpPr>
            <p:cNvPr id="28" name="Text Box 5">
              <a:extLst>
                <a:ext uri="{FF2B5EF4-FFF2-40B4-BE49-F238E27FC236}">
                  <a16:creationId xmlns:a16="http://schemas.microsoft.com/office/drawing/2014/main" id="{322AD55B-2561-4022-8D4D-C6F16EEE0374}"/>
                </a:ext>
              </a:extLst>
            </p:cNvPr>
            <p:cNvSpPr txBox="1">
              <a:spLocks noChangeArrowheads="1"/>
            </p:cNvSpPr>
            <p:nvPr/>
          </p:nvSpPr>
          <p:spPr bwMode="auto">
            <a:xfrm>
              <a:off x="49864" y="3445460"/>
              <a:ext cx="1550283" cy="8463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US$23.5m Gain</a:t>
              </a:r>
            </a:p>
            <a:p>
              <a:pPr algn="ctr" eaLnBrk="1" hangingPunct="1">
                <a:spcBef>
                  <a:spcPct val="50000"/>
                </a:spcBef>
              </a:pPr>
              <a:r>
                <a:rPr lang="en-AU" altLang="en-US" sz="1400" dirty="0">
                  <a:solidFill>
                    <a:schemeClr val="tx1"/>
                  </a:solidFill>
                </a:rPr>
                <a:t>A$11.4m Net Capital Gain</a:t>
              </a:r>
            </a:p>
          </p:txBody>
        </p:sp>
        <p:sp>
          <p:nvSpPr>
            <p:cNvPr id="29" name="Oval 28">
              <a:extLst>
                <a:ext uri="{FF2B5EF4-FFF2-40B4-BE49-F238E27FC236}">
                  <a16:creationId xmlns:a16="http://schemas.microsoft.com/office/drawing/2014/main" id="{0F7E15D6-A826-47E0-AB06-138E8407DC52}"/>
                </a:ext>
              </a:extLst>
            </p:cNvPr>
            <p:cNvSpPr>
              <a:spLocks noChangeArrowheads="1"/>
            </p:cNvSpPr>
            <p:nvPr/>
          </p:nvSpPr>
          <p:spPr bwMode="auto">
            <a:xfrm>
              <a:off x="1394216" y="1071347"/>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Mr Burton</a:t>
              </a:r>
            </a:p>
          </p:txBody>
        </p:sp>
        <p:cxnSp>
          <p:nvCxnSpPr>
            <p:cNvPr id="30" name="AutoShape 8">
              <a:extLst>
                <a:ext uri="{FF2B5EF4-FFF2-40B4-BE49-F238E27FC236}">
                  <a16:creationId xmlns:a16="http://schemas.microsoft.com/office/drawing/2014/main" id="{510BE0F6-1BAB-4C53-9B3F-EFA81217898D}"/>
                </a:ext>
              </a:extLst>
            </p:cNvPr>
            <p:cNvCxnSpPr>
              <a:cxnSpLocks noChangeShapeType="1"/>
              <a:stCxn id="29" idx="4"/>
              <a:endCxn id="35" idx="0"/>
            </p:cNvCxnSpPr>
            <p:nvPr/>
          </p:nvCxnSpPr>
          <p:spPr bwMode="auto">
            <a:xfrm rot="5400000">
              <a:off x="2122212" y="1976584"/>
              <a:ext cx="36902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8">
              <a:extLst>
                <a:ext uri="{FF2B5EF4-FFF2-40B4-BE49-F238E27FC236}">
                  <a16:creationId xmlns:a16="http://schemas.microsoft.com/office/drawing/2014/main" id="{D130AD0E-ED73-4645-9B73-C9F46D2DFC52}"/>
                </a:ext>
              </a:extLst>
            </p:cNvPr>
            <p:cNvCxnSpPr>
              <a:cxnSpLocks noChangeShapeType="1"/>
            </p:cNvCxnSpPr>
            <p:nvPr/>
          </p:nvCxnSpPr>
          <p:spPr bwMode="auto">
            <a:xfrm rot="5400000">
              <a:off x="2015037" y="3447074"/>
              <a:ext cx="564764" cy="1"/>
            </a:xfrm>
            <a:prstGeom prst="bentConnector3">
              <a:avLst>
                <a:gd name="adj1" fmla="val 50000"/>
              </a:avLst>
            </a:prstGeom>
            <a:noFill/>
            <a:ln w="28575">
              <a:solidFill>
                <a:srgbClr val="C0143C"/>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Connector: Curved 31">
              <a:extLst>
                <a:ext uri="{FF2B5EF4-FFF2-40B4-BE49-F238E27FC236}">
                  <a16:creationId xmlns:a16="http://schemas.microsoft.com/office/drawing/2014/main" id="{A25A982F-0C5A-42D1-9984-5F9834CCCC19}"/>
                </a:ext>
              </a:extLst>
            </p:cNvPr>
            <p:cNvCxnSpPr>
              <a:cxnSpLocks/>
              <a:stCxn id="35" idx="1"/>
              <a:endCxn id="29" idx="2"/>
            </p:cNvCxnSpPr>
            <p:nvPr/>
          </p:nvCxnSpPr>
          <p:spPr>
            <a:xfrm rot="10800000">
              <a:off x="1394216" y="1431710"/>
              <a:ext cx="523466" cy="1241770"/>
            </a:xfrm>
            <a:prstGeom prst="curvedConnector3">
              <a:avLst>
                <a:gd name="adj1" fmla="val 14367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Line 4">
              <a:extLst>
                <a:ext uri="{FF2B5EF4-FFF2-40B4-BE49-F238E27FC236}">
                  <a16:creationId xmlns:a16="http://schemas.microsoft.com/office/drawing/2014/main" id="{569A1ED1-6E26-42B4-8044-E510C934CFF3}"/>
                </a:ext>
              </a:extLst>
            </p:cNvPr>
            <p:cNvSpPr>
              <a:spLocks noChangeShapeType="1"/>
            </p:cNvSpPr>
            <p:nvPr/>
          </p:nvSpPr>
          <p:spPr bwMode="auto">
            <a:xfrm>
              <a:off x="366932" y="3345059"/>
              <a:ext cx="3341468" cy="12249"/>
            </a:xfrm>
            <a:prstGeom prst="line">
              <a:avLst/>
            </a:prstGeom>
            <a:noFill/>
            <a:ln w="28575">
              <a:solidFill>
                <a:schemeClr val="accent1"/>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34" name="Text Box 5">
              <a:extLst>
                <a:ext uri="{FF2B5EF4-FFF2-40B4-BE49-F238E27FC236}">
                  <a16:creationId xmlns:a16="http://schemas.microsoft.com/office/drawing/2014/main" id="{8DD07872-3FEC-4C9B-BAA9-5A75327FF4B7}"/>
                </a:ext>
              </a:extLst>
            </p:cNvPr>
            <p:cNvSpPr txBox="1">
              <a:spLocks noChangeArrowheads="1"/>
            </p:cNvSpPr>
            <p:nvPr/>
          </p:nvSpPr>
          <p:spPr bwMode="auto">
            <a:xfrm>
              <a:off x="2849331" y="3058585"/>
              <a:ext cx="1270239"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AU</a:t>
              </a:r>
            </a:p>
            <a:p>
              <a:pPr algn="ctr" eaLnBrk="1" hangingPunct="1">
                <a:spcBef>
                  <a:spcPct val="50000"/>
                </a:spcBef>
              </a:pPr>
              <a:r>
                <a:rPr lang="en-AU" altLang="en-US" sz="1400" dirty="0">
                  <a:solidFill>
                    <a:schemeClr val="tx1"/>
                  </a:solidFill>
                </a:rPr>
                <a:t>US</a:t>
              </a:r>
            </a:p>
          </p:txBody>
        </p:sp>
        <p:sp>
          <p:nvSpPr>
            <p:cNvPr id="35" name="Isosceles Triangle 34">
              <a:extLst>
                <a:ext uri="{FF2B5EF4-FFF2-40B4-BE49-F238E27FC236}">
                  <a16:creationId xmlns:a16="http://schemas.microsoft.com/office/drawing/2014/main" id="{F66D6E88-E08B-41D7-9BA1-D8CEF416F77B}"/>
                </a:ext>
              </a:extLst>
            </p:cNvPr>
            <p:cNvSpPr/>
            <p:nvPr/>
          </p:nvSpPr>
          <p:spPr>
            <a:xfrm>
              <a:off x="1528640" y="2161096"/>
              <a:ext cx="1556166" cy="1024767"/>
            </a:xfrm>
            <a:prstGeom prst="triangle">
              <a:avLst/>
            </a:prstGeom>
            <a:solidFill>
              <a:srgbClr val="DFE5EB"/>
            </a:solidFill>
            <a:ln w="3175" algn="ctr">
              <a:solidFill>
                <a:schemeClr val="tx1"/>
              </a:solidFill>
              <a:round/>
              <a:headEnd/>
              <a:tailEnd/>
            </a:ln>
            <a:effectLst/>
          </p:spPr>
          <p:txBody>
            <a:bodyPr wrap="none" anchor="ctr"/>
            <a:lstStyle/>
            <a:p>
              <a:pPr algn="ctr"/>
              <a:r>
                <a:rPr lang="en-AU" sz="1400" dirty="0">
                  <a:solidFill>
                    <a:schemeClr val="tx1"/>
                  </a:solidFill>
                  <a:latin typeface="Arial" panose="020B0604020202020204" pitchFamily="34" charset="0"/>
                </a:rPr>
                <a:t>Burton </a:t>
              </a:r>
            </a:p>
            <a:p>
              <a:pPr algn="ctr"/>
              <a:r>
                <a:rPr lang="en-AU" sz="1400" dirty="0">
                  <a:solidFill>
                    <a:schemeClr val="tx1"/>
                  </a:solidFill>
                  <a:latin typeface="Arial" panose="020B0604020202020204" pitchFamily="34" charset="0"/>
                </a:rPr>
                <a:t>Trust</a:t>
              </a:r>
            </a:p>
          </p:txBody>
        </p:sp>
        <p:sp>
          <p:nvSpPr>
            <p:cNvPr id="36" name="Oval 35">
              <a:extLst>
                <a:ext uri="{FF2B5EF4-FFF2-40B4-BE49-F238E27FC236}">
                  <a16:creationId xmlns:a16="http://schemas.microsoft.com/office/drawing/2014/main" id="{B95154FF-F8C7-4BEE-96E5-153FDD0267EE}"/>
                </a:ext>
              </a:extLst>
            </p:cNvPr>
            <p:cNvSpPr>
              <a:spLocks noChangeArrowheads="1"/>
            </p:cNvSpPr>
            <p:nvPr/>
          </p:nvSpPr>
          <p:spPr bwMode="auto">
            <a:xfrm>
              <a:off x="1379226" y="3722688"/>
              <a:ext cx="1825015" cy="720725"/>
            </a:xfrm>
            <a:prstGeom prst="ellipse">
              <a:avLst/>
            </a:prstGeom>
            <a:solidFill>
              <a:srgbClr val="DFE5EB"/>
            </a:solidFill>
            <a:ln w="3175" algn="ctr">
              <a:solidFill>
                <a:schemeClr val="tx1"/>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rPr>
                <a:t>O&amp;G Assets</a:t>
              </a:r>
            </a:p>
          </p:txBody>
        </p:sp>
        <p:cxnSp>
          <p:nvCxnSpPr>
            <p:cNvPr id="37" name="Straight Connector 36">
              <a:extLst>
                <a:ext uri="{FF2B5EF4-FFF2-40B4-BE49-F238E27FC236}">
                  <a16:creationId xmlns:a16="http://schemas.microsoft.com/office/drawing/2014/main" id="{32D76E23-FD6A-4CEA-9805-3B1851509CF5}"/>
                </a:ext>
              </a:extLst>
            </p:cNvPr>
            <p:cNvCxnSpPr>
              <a:cxnSpLocks/>
            </p:cNvCxnSpPr>
            <p:nvPr/>
          </p:nvCxnSpPr>
          <p:spPr>
            <a:xfrm flipV="1">
              <a:off x="1917683" y="3379772"/>
              <a:ext cx="719528" cy="320452"/>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 Box 5">
              <a:extLst>
                <a:ext uri="{FF2B5EF4-FFF2-40B4-BE49-F238E27FC236}">
                  <a16:creationId xmlns:a16="http://schemas.microsoft.com/office/drawing/2014/main" id="{CF68325E-4C99-4781-B32F-1B5E549DAB47}"/>
                </a:ext>
              </a:extLst>
            </p:cNvPr>
            <p:cNvSpPr txBox="1">
              <a:spLocks noChangeArrowheads="1"/>
            </p:cNvSpPr>
            <p:nvPr/>
          </p:nvSpPr>
          <p:spPr bwMode="auto">
            <a:xfrm>
              <a:off x="1633502" y="3476504"/>
              <a:ext cx="1825015"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a:t>
              </a:r>
            </a:p>
          </p:txBody>
        </p:sp>
        <p:sp>
          <p:nvSpPr>
            <p:cNvPr id="39" name="Text Box 5">
              <a:extLst>
                <a:ext uri="{FF2B5EF4-FFF2-40B4-BE49-F238E27FC236}">
                  <a16:creationId xmlns:a16="http://schemas.microsoft.com/office/drawing/2014/main" id="{87B2646A-4C9B-4D5E-84CC-C704C29B75C5}"/>
                </a:ext>
              </a:extLst>
            </p:cNvPr>
            <p:cNvSpPr txBox="1">
              <a:spLocks noChangeArrowheads="1"/>
            </p:cNvSpPr>
            <p:nvPr/>
          </p:nvSpPr>
          <p:spPr bwMode="auto">
            <a:xfrm>
              <a:off x="36018" y="1119636"/>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Gain distributed to Mr Burton</a:t>
              </a:r>
            </a:p>
          </p:txBody>
        </p:sp>
      </p:grpSp>
    </p:spTree>
    <p:extLst>
      <p:ext uri="{BB962C8B-B14F-4D97-AF65-F5344CB8AC3E}">
        <p14:creationId xmlns:p14="http://schemas.microsoft.com/office/powerpoint/2010/main" val="4022990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r>
              <a:rPr lang="en-AU" dirty="0"/>
              <a:t>In 2007, CMPL and GIAG restructured their offtake agreement.  Previously, it had been purely a market-price related contract.</a:t>
            </a:r>
          </a:p>
          <a:p>
            <a:r>
              <a:rPr lang="en-AU" dirty="0"/>
              <a:t>In 2007, contract was entered into that shared the market price 77% to CMPL and 23% to GIAG.</a:t>
            </a:r>
          </a:p>
          <a:p>
            <a:r>
              <a:rPr lang="en-AU" dirty="0"/>
              <a:t>GIAG’s 23% reflected treatment and refining activities.</a:t>
            </a:r>
          </a:p>
          <a:p>
            <a:r>
              <a:rPr lang="en-AU" dirty="0"/>
              <a:t>GIAG could elect from month of shipping or month of arrival to set the price (and within each month three further pricing options arose).</a:t>
            </a:r>
          </a:p>
          <a:p>
            <a:pPr marL="0" indent="0">
              <a:buFont typeface="Garamond" pitchFamily="18" charset="0"/>
              <a:buNone/>
            </a:pPr>
            <a:endParaRPr lang="en-AU" dirty="0">
              <a:solidFill>
                <a:schemeClr val="tx1">
                  <a:lumMod val="75000"/>
                  <a:lumOff val="25000"/>
                </a:schemeClr>
              </a:solidFill>
            </a:endParaRPr>
          </a:p>
        </p:txBody>
      </p:sp>
      <p:grpSp>
        <p:nvGrpSpPr>
          <p:cNvPr id="22" name="Group 21">
            <a:extLst>
              <a:ext uri="{FF2B5EF4-FFF2-40B4-BE49-F238E27FC236}">
                <a16:creationId xmlns:a16="http://schemas.microsoft.com/office/drawing/2014/main" id="{BB6147E0-EE7E-4B2A-A843-36F99803471E}"/>
              </a:ext>
            </a:extLst>
          </p:cNvPr>
          <p:cNvGrpSpPr/>
          <p:nvPr/>
        </p:nvGrpSpPr>
        <p:grpSpPr>
          <a:xfrm>
            <a:off x="624349" y="1773426"/>
            <a:ext cx="4377678" cy="4386915"/>
            <a:chOff x="-67054" y="811183"/>
            <a:chExt cx="4377678" cy="4386915"/>
          </a:xfrm>
        </p:grpSpPr>
        <p:sp>
          <p:nvSpPr>
            <p:cNvPr id="23" name="Text Box 5">
              <a:extLst>
                <a:ext uri="{FF2B5EF4-FFF2-40B4-BE49-F238E27FC236}">
                  <a16:creationId xmlns:a16="http://schemas.microsoft.com/office/drawing/2014/main" id="{3412E81B-B921-497E-8795-42B9B51AC8BD}"/>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24" name="Connector: Curved 23">
              <a:extLst>
                <a:ext uri="{FF2B5EF4-FFF2-40B4-BE49-F238E27FC236}">
                  <a16:creationId xmlns:a16="http://schemas.microsoft.com/office/drawing/2014/main" id="{771FBA3F-31D1-4788-8D21-5DEB93671133}"/>
                </a:ext>
              </a:extLst>
            </p:cNvPr>
            <p:cNvCxnSpPr>
              <a:cxnSpLocks/>
              <a:stCxn id="31" idx="1"/>
              <a:endCxn id="45"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Line 4">
              <a:extLst>
                <a:ext uri="{FF2B5EF4-FFF2-40B4-BE49-F238E27FC236}">
                  <a16:creationId xmlns:a16="http://schemas.microsoft.com/office/drawing/2014/main" id="{B87B9C5F-8CFA-4CC6-92B5-D52B2633D0A9}"/>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26" name="Text Box 5">
              <a:extLst>
                <a:ext uri="{FF2B5EF4-FFF2-40B4-BE49-F238E27FC236}">
                  <a16:creationId xmlns:a16="http://schemas.microsoft.com/office/drawing/2014/main" id="{7D078268-6042-4EAF-8BE2-835D94CA6809}"/>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27" name="Oval 26">
              <a:extLst>
                <a:ext uri="{FF2B5EF4-FFF2-40B4-BE49-F238E27FC236}">
                  <a16:creationId xmlns:a16="http://schemas.microsoft.com/office/drawing/2014/main" id="{C67A348A-05CF-4F06-8F46-4903CF0A3DDD}"/>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28" name="Straight Connector 27">
              <a:extLst>
                <a:ext uri="{FF2B5EF4-FFF2-40B4-BE49-F238E27FC236}">
                  <a16:creationId xmlns:a16="http://schemas.microsoft.com/office/drawing/2014/main" id="{16A752C7-8ACC-4623-B435-AEB34F80B5D5}"/>
                </a:ext>
              </a:extLst>
            </p:cNvPr>
            <p:cNvCxnSpPr>
              <a:cxnSpLocks/>
              <a:endCxn id="45"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 Box 5">
              <a:extLst>
                <a:ext uri="{FF2B5EF4-FFF2-40B4-BE49-F238E27FC236}">
                  <a16:creationId xmlns:a16="http://schemas.microsoft.com/office/drawing/2014/main" id="{81FBA805-54F3-40BA-852B-DCAA622E1D16}"/>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30" name="Text Box 5">
              <a:extLst>
                <a:ext uri="{FF2B5EF4-FFF2-40B4-BE49-F238E27FC236}">
                  <a16:creationId xmlns:a16="http://schemas.microsoft.com/office/drawing/2014/main" id="{400F8BBA-3D2F-4E4B-B410-50E2EEC08744}"/>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31" name="Rectangle 30">
              <a:extLst>
                <a:ext uri="{FF2B5EF4-FFF2-40B4-BE49-F238E27FC236}">
                  <a16:creationId xmlns:a16="http://schemas.microsoft.com/office/drawing/2014/main" id="{56DCCBDA-DB3B-4B60-A8DE-089219B41CA1}"/>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45" name="Rectangle 44">
              <a:extLst>
                <a:ext uri="{FF2B5EF4-FFF2-40B4-BE49-F238E27FC236}">
                  <a16:creationId xmlns:a16="http://schemas.microsoft.com/office/drawing/2014/main" id="{D7FF7395-63F1-4123-B351-8EA859821DBE}"/>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46" name="Straight Connector 45">
              <a:extLst>
                <a:ext uri="{FF2B5EF4-FFF2-40B4-BE49-F238E27FC236}">
                  <a16:creationId xmlns:a16="http://schemas.microsoft.com/office/drawing/2014/main" id="{E524B3B3-F6EC-4A7B-9833-06AA2ED89E64}"/>
                </a:ext>
              </a:extLst>
            </p:cNvPr>
            <p:cNvCxnSpPr>
              <a:cxnSpLocks/>
              <a:stCxn id="27" idx="0"/>
              <a:endCxn id="31"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57A72A38-6F2B-432F-B278-C5DCAFD6E83B}"/>
                </a:ext>
              </a:extLst>
            </p:cNvPr>
            <p:cNvCxnSpPr>
              <a:cxnSpLocks/>
              <a:stCxn id="45"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62806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26" name="Title 1">
            <a:extLst>
              <a:ext uri="{FF2B5EF4-FFF2-40B4-BE49-F238E27FC236}">
                <a16:creationId xmlns:a16="http://schemas.microsoft.com/office/drawing/2014/main" id="{A0047C3E-56AB-488A-A988-FB19B6D45246}"/>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dirty="0"/>
              <a:t>Taxpayer contended the task for the Court was:</a:t>
            </a:r>
          </a:p>
          <a:p>
            <a:pPr fontAlgn="base"/>
            <a:r>
              <a:rPr lang="en-AU" dirty="0"/>
              <a:t>whether the agreed price sharing percentage of 23% was [arm’s length]; and</a:t>
            </a:r>
          </a:p>
          <a:p>
            <a:pPr fontAlgn="base"/>
            <a:r>
              <a:rPr lang="en-AU" dirty="0"/>
              <a:t>if so, to what extent it might be expected that there be a discount allowed for quotational period optionality by independent parties in an arm’s length transaction.</a:t>
            </a:r>
          </a:p>
          <a:p>
            <a:pPr marL="0" indent="0">
              <a:buFont typeface="Garamond" pitchFamily="18" charset="0"/>
              <a:buNone/>
            </a:pPr>
            <a:endParaRPr lang="en-AU" dirty="0">
              <a:solidFill>
                <a:schemeClr val="tx1">
                  <a:lumMod val="75000"/>
                  <a:lumOff val="25000"/>
                </a:schemeClr>
              </a:solidFill>
            </a:endParaRPr>
          </a:p>
        </p:txBody>
      </p:sp>
      <p:grpSp>
        <p:nvGrpSpPr>
          <p:cNvPr id="41" name="Group 40">
            <a:extLst>
              <a:ext uri="{FF2B5EF4-FFF2-40B4-BE49-F238E27FC236}">
                <a16:creationId xmlns:a16="http://schemas.microsoft.com/office/drawing/2014/main" id="{7DE34C1C-6746-43E1-A11D-66DF36168A5E}"/>
              </a:ext>
            </a:extLst>
          </p:cNvPr>
          <p:cNvGrpSpPr/>
          <p:nvPr/>
        </p:nvGrpSpPr>
        <p:grpSpPr>
          <a:xfrm>
            <a:off x="875621" y="1593578"/>
            <a:ext cx="4377678" cy="4386915"/>
            <a:chOff x="-67054" y="811183"/>
            <a:chExt cx="4377678" cy="4386915"/>
          </a:xfrm>
        </p:grpSpPr>
        <p:sp>
          <p:nvSpPr>
            <p:cNvPr id="42" name="Text Box 5">
              <a:extLst>
                <a:ext uri="{FF2B5EF4-FFF2-40B4-BE49-F238E27FC236}">
                  <a16:creationId xmlns:a16="http://schemas.microsoft.com/office/drawing/2014/main" id="{D041FF80-A744-488E-BDBB-178639508257}"/>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43" name="Connector: Curved 42">
              <a:extLst>
                <a:ext uri="{FF2B5EF4-FFF2-40B4-BE49-F238E27FC236}">
                  <a16:creationId xmlns:a16="http://schemas.microsoft.com/office/drawing/2014/main" id="{079F5B07-5672-49E1-A989-4DC8760BD1FA}"/>
                </a:ext>
              </a:extLst>
            </p:cNvPr>
            <p:cNvCxnSpPr>
              <a:cxnSpLocks/>
              <a:stCxn id="50" idx="1"/>
              <a:endCxn id="51"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Line 4">
              <a:extLst>
                <a:ext uri="{FF2B5EF4-FFF2-40B4-BE49-F238E27FC236}">
                  <a16:creationId xmlns:a16="http://schemas.microsoft.com/office/drawing/2014/main" id="{6AB53329-D421-4E01-8B04-8BEE5FCA965E}"/>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45" name="Text Box 5">
              <a:extLst>
                <a:ext uri="{FF2B5EF4-FFF2-40B4-BE49-F238E27FC236}">
                  <a16:creationId xmlns:a16="http://schemas.microsoft.com/office/drawing/2014/main" id="{D143FB09-E9F8-40CB-985F-50ACEF723588}"/>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46" name="Oval 45">
              <a:extLst>
                <a:ext uri="{FF2B5EF4-FFF2-40B4-BE49-F238E27FC236}">
                  <a16:creationId xmlns:a16="http://schemas.microsoft.com/office/drawing/2014/main" id="{C47E12D2-A8B4-44FE-8E94-CE39BBD5F9EB}"/>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47" name="Straight Connector 46">
              <a:extLst>
                <a:ext uri="{FF2B5EF4-FFF2-40B4-BE49-F238E27FC236}">
                  <a16:creationId xmlns:a16="http://schemas.microsoft.com/office/drawing/2014/main" id="{54C7C726-47E9-4EED-9120-42AC8EDA9694}"/>
                </a:ext>
              </a:extLst>
            </p:cNvPr>
            <p:cNvCxnSpPr>
              <a:cxnSpLocks/>
              <a:endCxn id="51"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 Box 5">
              <a:extLst>
                <a:ext uri="{FF2B5EF4-FFF2-40B4-BE49-F238E27FC236}">
                  <a16:creationId xmlns:a16="http://schemas.microsoft.com/office/drawing/2014/main" id="{DA51E57C-464F-4934-8343-097361E0734E}"/>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49" name="Text Box 5">
              <a:extLst>
                <a:ext uri="{FF2B5EF4-FFF2-40B4-BE49-F238E27FC236}">
                  <a16:creationId xmlns:a16="http://schemas.microsoft.com/office/drawing/2014/main" id="{A6A01BB6-581F-4A2D-9B70-C19735D62981}"/>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50" name="Rectangle 49">
              <a:extLst>
                <a:ext uri="{FF2B5EF4-FFF2-40B4-BE49-F238E27FC236}">
                  <a16:creationId xmlns:a16="http://schemas.microsoft.com/office/drawing/2014/main" id="{22A3DD50-D048-4F3A-BA54-2B5CE55E547D}"/>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51" name="Rectangle 50">
              <a:extLst>
                <a:ext uri="{FF2B5EF4-FFF2-40B4-BE49-F238E27FC236}">
                  <a16:creationId xmlns:a16="http://schemas.microsoft.com/office/drawing/2014/main" id="{508E8BB3-1662-4023-8307-83BBC8D9900B}"/>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52" name="Straight Connector 51">
              <a:extLst>
                <a:ext uri="{FF2B5EF4-FFF2-40B4-BE49-F238E27FC236}">
                  <a16:creationId xmlns:a16="http://schemas.microsoft.com/office/drawing/2014/main" id="{189102ED-6144-4F9D-B4AF-7D3ACDC4037F}"/>
                </a:ext>
              </a:extLst>
            </p:cNvPr>
            <p:cNvCxnSpPr>
              <a:cxnSpLocks/>
              <a:stCxn id="46" idx="0"/>
              <a:endCxn id="50"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7E2B3CC5-6794-44F6-98EE-3B9F2B8FFC7E}"/>
                </a:ext>
              </a:extLst>
            </p:cNvPr>
            <p:cNvCxnSpPr>
              <a:cxnSpLocks/>
              <a:stCxn id="51"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058963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dirty="0"/>
              <a:t>The Commissioner contended:</a:t>
            </a:r>
          </a:p>
          <a:p>
            <a:r>
              <a:rPr lang="en-AU" dirty="0"/>
              <a:t>that the evidence did not establish that an independent mine producer with the characteristics of CMPL might be expected to have agreed to price sharing in early 2007; and </a:t>
            </a:r>
          </a:p>
          <a:p>
            <a:r>
              <a:rPr lang="en-AU" dirty="0"/>
              <a:t>the Court should reject the taxpayer’s contention that price sharing was to be taken as the pricing mechanism for three years in order to postulate the statutory hypothesis.</a:t>
            </a:r>
          </a:p>
          <a:p>
            <a:pPr marL="0" indent="0">
              <a:buFont typeface="Garamond" pitchFamily="18" charset="0"/>
              <a:buNone/>
            </a:pPr>
            <a:endParaRPr lang="en-AU" dirty="0">
              <a:solidFill>
                <a:schemeClr val="tx1">
                  <a:lumMod val="75000"/>
                  <a:lumOff val="25000"/>
                </a:schemeClr>
              </a:solidFill>
            </a:endParaRPr>
          </a:p>
        </p:txBody>
      </p:sp>
      <p:grpSp>
        <p:nvGrpSpPr>
          <p:cNvPr id="22" name="Group 21">
            <a:extLst>
              <a:ext uri="{FF2B5EF4-FFF2-40B4-BE49-F238E27FC236}">
                <a16:creationId xmlns:a16="http://schemas.microsoft.com/office/drawing/2014/main" id="{BB6147E0-EE7E-4B2A-A843-36F99803471E}"/>
              </a:ext>
            </a:extLst>
          </p:cNvPr>
          <p:cNvGrpSpPr/>
          <p:nvPr/>
        </p:nvGrpSpPr>
        <p:grpSpPr>
          <a:xfrm>
            <a:off x="624349" y="1773426"/>
            <a:ext cx="4377678" cy="4386915"/>
            <a:chOff x="-67054" y="811183"/>
            <a:chExt cx="4377678" cy="4386915"/>
          </a:xfrm>
        </p:grpSpPr>
        <p:sp>
          <p:nvSpPr>
            <p:cNvPr id="23" name="Text Box 5">
              <a:extLst>
                <a:ext uri="{FF2B5EF4-FFF2-40B4-BE49-F238E27FC236}">
                  <a16:creationId xmlns:a16="http://schemas.microsoft.com/office/drawing/2014/main" id="{3412E81B-B921-497E-8795-42B9B51AC8BD}"/>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24" name="Connector: Curved 23">
              <a:extLst>
                <a:ext uri="{FF2B5EF4-FFF2-40B4-BE49-F238E27FC236}">
                  <a16:creationId xmlns:a16="http://schemas.microsoft.com/office/drawing/2014/main" id="{771FBA3F-31D1-4788-8D21-5DEB93671133}"/>
                </a:ext>
              </a:extLst>
            </p:cNvPr>
            <p:cNvCxnSpPr>
              <a:cxnSpLocks/>
              <a:stCxn id="31" idx="1"/>
              <a:endCxn id="45"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Line 4">
              <a:extLst>
                <a:ext uri="{FF2B5EF4-FFF2-40B4-BE49-F238E27FC236}">
                  <a16:creationId xmlns:a16="http://schemas.microsoft.com/office/drawing/2014/main" id="{B87B9C5F-8CFA-4CC6-92B5-D52B2633D0A9}"/>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26" name="Text Box 5">
              <a:extLst>
                <a:ext uri="{FF2B5EF4-FFF2-40B4-BE49-F238E27FC236}">
                  <a16:creationId xmlns:a16="http://schemas.microsoft.com/office/drawing/2014/main" id="{7D078268-6042-4EAF-8BE2-835D94CA6809}"/>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27" name="Oval 26">
              <a:extLst>
                <a:ext uri="{FF2B5EF4-FFF2-40B4-BE49-F238E27FC236}">
                  <a16:creationId xmlns:a16="http://schemas.microsoft.com/office/drawing/2014/main" id="{C67A348A-05CF-4F06-8F46-4903CF0A3DDD}"/>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28" name="Straight Connector 27">
              <a:extLst>
                <a:ext uri="{FF2B5EF4-FFF2-40B4-BE49-F238E27FC236}">
                  <a16:creationId xmlns:a16="http://schemas.microsoft.com/office/drawing/2014/main" id="{16A752C7-8ACC-4623-B435-AEB34F80B5D5}"/>
                </a:ext>
              </a:extLst>
            </p:cNvPr>
            <p:cNvCxnSpPr>
              <a:cxnSpLocks/>
              <a:endCxn id="45"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 Box 5">
              <a:extLst>
                <a:ext uri="{FF2B5EF4-FFF2-40B4-BE49-F238E27FC236}">
                  <a16:creationId xmlns:a16="http://schemas.microsoft.com/office/drawing/2014/main" id="{81FBA805-54F3-40BA-852B-DCAA622E1D16}"/>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30" name="Text Box 5">
              <a:extLst>
                <a:ext uri="{FF2B5EF4-FFF2-40B4-BE49-F238E27FC236}">
                  <a16:creationId xmlns:a16="http://schemas.microsoft.com/office/drawing/2014/main" id="{400F8BBA-3D2F-4E4B-B410-50E2EEC08744}"/>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31" name="Rectangle 30">
              <a:extLst>
                <a:ext uri="{FF2B5EF4-FFF2-40B4-BE49-F238E27FC236}">
                  <a16:creationId xmlns:a16="http://schemas.microsoft.com/office/drawing/2014/main" id="{56DCCBDA-DB3B-4B60-A8DE-089219B41CA1}"/>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45" name="Rectangle 44">
              <a:extLst>
                <a:ext uri="{FF2B5EF4-FFF2-40B4-BE49-F238E27FC236}">
                  <a16:creationId xmlns:a16="http://schemas.microsoft.com/office/drawing/2014/main" id="{D7FF7395-63F1-4123-B351-8EA859821DBE}"/>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46" name="Straight Connector 45">
              <a:extLst>
                <a:ext uri="{FF2B5EF4-FFF2-40B4-BE49-F238E27FC236}">
                  <a16:creationId xmlns:a16="http://schemas.microsoft.com/office/drawing/2014/main" id="{E524B3B3-F6EC-4A7B-9833-06AA2ED89E64}"/>
                </a:ext>
              </a:extLst>
            </p:cNvPr>
            <p:cNvCxnSpPr>
              <a:cxnSpLocks/>
              <a:stCxn id="27" idx="0"/>
              <a:endCxn id="31"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57A72A38-6F2B-432F-B278-C5DCAFD6E83B}"/>
                </a:ext>
              </a:extLst>
            </p:cNvPr>
            <p:cNvCxnSpPr>
              <a:cxnSpLocks/>
              <a:stCxn id="45"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502522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26" name="Title 1">
            <a:extLst>
              <a:ext uri="{FF2B5EF4-FFF2-40B4-BE49-F238E27FC236}">
                <a16:creationId xmlns:a16="http://schemas.microsoft.com/office/drawing/2014/main" id="{A0047C3E-56AB-488A-A988-FB19B6D45246}"/>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dirty="0"/>
              <a:t>The key is Davies J at [47]:</a:t>
            </a:r>
          </a:p>
          <a:p>
            <a:r>
              <a:rPr lang="en-AU" i="1" dirty="0"/>
              <a:t>Chevron </a:t>
            </a:r>
            <a:r>
              <a:rPr lang="en-AU" dirty="0"/>
              <a:t>is not authority that the provisions of </a:t>
            </a:r>
            <a:r>
              <a:rPr lang="en-AU" dirty="0" err="1"/>
              <a:t>Div</a:t>
            </a:r>
            <a:r>
              <a:rPr lang="en-AU" dirty="0"/>
              <a:t> 13 and </a:t>
            </a:r>
            <a:r>
              <a:rPr lang="en-AU" dirty="0" err="1"/>
              <a:t>Subdiv</a:t>
            </a:r>
            <a:r>
              <a:rPr lang="en-AU" dirty="0"/>
              <a:t> 815-A ask what form of agreement </a:t>
            </a:r>
            <a:r>
              <a:rPr lang="en-AU" b="1" dirty="0"/>
              <a:t>might</a:t>
            </a:r>
            <a:r>
              <a:rPr lang="en-AU" dirty="0"/>
              <a:t> have been negotiated by entities dealing with each other at arm’s length.</a:t>
            </a:r>
          </a:p>
          <a:p>
            <a:r>
              <a:rPr lang="en-AU" dirty="0"/>
              <a:t>That approach was rejected at first instance in </a:t>
            </a:r>
            <a:r>
              <a:rPr lang="en-AU" i="1" dirty="0"/>
              <a:t>Chevron </a:t>
            </a:r>
            <a:r>
              <a:rPr lang="en-AU" dirty="0"/>
              <a:t>at [88] and the Full Court decision does not contradict this.</a:t>
            </a:r>
          </a:p>
          <a:p>
            <a:pPr marL="0" indent="0">
              <a:buFont typeface="Garamond" pitchFamily="18" charset="0"/>
              <a:buNone/>
            </a:pPr>
            <a:endParaRPr lang="en-AU" dirty="0">
              <a:solidFill>
                <a:schemeClr val="tx1">
                  <a:lumMod val="75000"/>
                  <a:lumOff val="25000"/>
                </a:schemeClr>
              </a:solidFill>
            </a:endParaRPr>
          </a:p>
        </p:txBody>
      </p:sp>
      <p:grpSp>
        <p:nvGrpSpPr>
          <p:cNvPr id="41" name="Group 40">
            <a:extLst>
              <a:ext uri="{FF2B5EF4-FFF2-40B4-BE49-F238E27FC236}">
                <a16:creationId xmlns:a16="http://schemas.microsoft.com/office/drawing/2014/main" id="{7DE34C1C-6746-43E1-A11D-66DF36168A5E}"/>
              </a:ext>
            </a:extLst>
          </p:cNvPr>
          <p:cNvGrpSpPr/>
          <p:nvPr/>
        </p:nvGrpSpPr>
        <p:grpSpPr>
          <a:xfrm>
            <a:off x="875621" y="1593578"/>
            <a:ext cx="4377678" cy="4386915"/>
            <a:chOff x="-67054" y="811183"/>
            <a:chExt cx="4377678" cy="4386915"/>
          </a:xfrm>
        </p:grpSpPr>
        <p:sp>
          <p:nvSpPr>
            <p:cNvPr id="42" name="Text Box 5">
              <a:extLst>
                <a:ext uri="{FF2B5EF4-FFF2-40B4-BE49-F238E27FC236}">
                  <a16:creationId xmlns:a16="http://schemas.microsoft.com/office/drawing/2014/main" id="{D041FF80-A744-488E-BDBB-178639508257}"/>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43" name="Connector: Curved 42">
              <a:extLst>
                <a:ext uri="{FF2B5EF4-FFF2-40B4-BE49-F238E27FC236}">
                  <a16:creationId xmlns:a16="http://schemas.microsoft.com/office/drawing/2014/main" id="{079F5B07-5672-49E1-A989-4DC8760BD1FA}"/>
                </a:ext>
              </a:extLst>
            </p:cNvPr>
            <p:cNvCxnSpPr>
              <a:cxnSpLocks/>
              <a:stCxn id="50" idx="1"/>
              <a:endCxn id="51"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Line 4">
              <a:extLst>
                <a:ext uri="{FF2B5EF4-FFF2-40B4-BE49-F238E27FC236}">
                  <a16:creationId xmlns:a16="http://schemas.microsoft.com/office/drawing/2014/main" id="{6AB53329-D421-4E01-8B04-8BEE5FCA965E}"/>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45" name="Text Box 5">
              <a:extLst>
                <a:ext uri="{FF2B5EF4-FFF2-40B4-BE49-F238E27FC236}">
                  <a16:creationId xmlns:a16="http://schemas.microsoft.com/office/drawing/2014/main" id="{D143FB09-E9F8-40CB-985F-50ACEF723588}"/>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46" name="Oval 45">
              <a:extLst>
                <a:ext uri="{FF2B5EF4-FFF2-40B4-BE49-F238E27FC236}">
                  <a16:creationId xmlns:a16="http://schemas.microsoft.com/office/drawing/2014/main" id="{C47E12D2-A8B4-44FE-8E94-CE39BBD5F9EB}"/>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47" name="Straight Connector 46">
              <a:extLst>
                <a:ext uri="{FF2B5EF4-FFF2-40B4-BE49-F238E27FC236}">
                  <a16:creationId xmlns:a16="http://schemas.microsoft.com/office/drawing/2014/main" id="{54C7C726-47E9-4EED-9120-42AC8EDA9694}"/>
                </a:ext>
              </a:extLst>
            </p:cNvPr>
            <p:cNvCxnSpPr>
              <a:cxnSpLocks/>
              <a:endCxn id="51"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 Box 5">
              <a:extLst>
                <a:ext uri="{FF2B5EF4-FFF2-40B4-BE49-F238E27FC236}">
                  <a16:creationId xmlns:a16="http://schemas.microsoft.com/office/drawing/2014/main" id="{DA51E57C-464F-4934-8343-097361E0734E}"/>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49" name="Text Box 5">
              <a:extLst>
                <a:ext uri="{FF2B5EF4-FFF2-40B4-BE49-F238E27FC236}">
                  <a16:creationId xmlns:a16="http://schemas.microsoft.com/office/drawing/2014/main" id="{A6A01BB6-581F-4A2D-9B70-C19735D62981}"/>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50" name="Rectangle 49">
              <a:extLst>
                <a:ext uri="{FF2B5EF4-FFF2-40B4-BE49-F238E27FC236}">
                  <a16:creationId xmlns:a16="http://schemas.microsoft.com/office/drawing/2014/main" id="{22A3DD50-D048-4F3A-BA54-2B5CE55E547D}"/>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51" name="Rectangle 50">
              <a:extLst>
                <a:ext uri="{FF2B5EF4-FFF2-40B4-BE49-F238E27FC236}">
                  <a16:creationId xmlns:a16="http://schemas.microsoft.com/office/drawing/2014/main" id="{508E8BB3-1662-4023-8307-83BBC8D9900B}"/>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52" name="Straight Connector 51">
              <a:extLst>
                <a:ext uri="{FF2B5EF4-FFF2-40B4-BE49-F238E27FC236}">
                  <a16:creationId xmlns:a16="http://schemas.microsoft.com/office/drawing/2014/main" id="{189102ED-6144-4F9D-B4AF-7D3ACDC4037F}"/>
                </a:ext>
              </a:extLst>
            </p:cNvPr>
            <p:cNvCxnSpPr>
              <a:cxnSpLocks/>
              <a:stCxn id="46" idx="0"/>
              <a:endCxn id="50"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7E2B3CC5-6794-44F6-98EE-3B9F2B8FFC7E}"/>
                </a:ext>
              </a:extLst>
            </p:cNvPr>
            <p:cNvCxnSpPr>
              <a:cxnSpLocks/>
              <a:stCxn id="51"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558044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dirty="0"/>
              <a:t>The key is Davies J at [47]:</a:t>
            </a:r>
            <a:endParaRPr lang="en-AU" sz="1200" i="1" dirty="0"/>
          </a:p>
          <a:p>
            <a:r>
              <a:rPr lang="en-AU" i="1" dirty="0"/>
              <a:t>Chevron </a:t>
            </a:r>
            <a:r>
              <a:rPr lang="en-AU" dirty="0"/>
              <a:t>does not authorise addressing the statutory questions…as a wholly differently structured agreement for the sale of concentrate to the actual agreement which the parties entered into. </a:t>
            </a:r>
          </a:p>
          <a:p>
            <a:r>
              <a:rPr lang="en-AU" dirty="0"/>
              <a:t>There no suggestion by the Commissioner that either of the two exceptional circumstances identified in the 1995 Guidelines have application in the present case…</a:t>
            </a:r>
          </a:p>
          <a:p>
            <a:pPr marL="0" indent="0">
              <a:buFont typeface="Garamond" pitchFamily="18" charset="0"/>
              <a:buNone/>
            </a:pPr>
            <a:endParaRPr lang="en-AU" dirty="0">
              <a:solidFill>
                <a:schemeClr val="tx1">
                  <a:lumMod val="75000"/>
                  <a:lumOff val="25000"/>
                </a:schemeClr>
              </a:solidFill>
            </a:endParaRPr>
          </a:p>
        </p:txBody>
      </p:sp>
      <p:grpSp>
        <p:nvGrpSpPr>
          <p:cNvPr id="22" name="Group 21">
            <a:extLst>
              <a:ext uri="{FF2B5EF4-FFF2-40B4-BE49-F238E27FC236}">
                <a16:creationId xmlns:a16="http://schemas.microsoft.com/office/drawing/2014/main" id="{BB6147E0-EE7E-4B2A-A843-36F99803471E}"/>
              </a:ext>
            </a:extLst>
          </p:cNvPr>
          <p:cNvGrpSpPr/>
          <p:nvPr/>
        </p:nvGrpSpPr>
        <p:grpSpPr>
          <a:xfrm>
            <a:off x="624349" y="1773426"/>
            <a:ext cx="4377678" cy="4386915"/>
            <a:chOff x="-67054" y="811183"/>
            <a:chExt cx="4377678" cy="4386915"/>
          </a:xfrm>
        </p:grpSpPr>
        <p:sp>
          <p:nvSpPr>
            <p:cNvPr id="23" name="Text Box 5">
              <a:extLst>
                <a:ext uri="{FF2B5EF4-FFF2-40B4-BE49-F238E27FC236}">
                  <a16:creationId xmlns:a16="http://schemas.microsoft.com/office/drawing/2014/main" id="{3412E81B-B921-497E-8795-42B9B51AC8BD}"/>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24" name="Connector: Curved 23">
              <a:extLst>
                <a:ext uri="{FF2B5EF4-FFF2-40B4-BE49-F238E27FC236}">
                  <a16:creationId xmlns:a16="http://schemas.microsoft.com/office/drawing/2014/main" id="{771FBA3F-31D1-4788-8D21-5DEB93671133}"/>
                </a:ext>
              </a:extLst>
            </p:cNvPr>
            <p:cNvCxnSpPr>
              <a:cxnSpLocks/>
              <a:stCxn id="31" idx="1"/>
              <a:endCxn id="45"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Line 4">
              <a:extLst>
                <a:ext uri="{FF2B5EF4-FFF2-40B4-BE49-F238E27FC236}">
                  <a16:creationId xmlns:a16="http://schemas.microsoft.com/office/drawing/2014/main" id="{B87B9C5F-8CFA-4CC6-92B5-D52B2633D0A9}"/>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26" name="Text Box 5">
              <a:extLst>
                <a:ext uri="{FF2B5EF4-FFF2-40B4-BE49-F238E27FC236}">
                  <a16:creationId xmlns:a16="http://schemas.microsoft.com/office/drawing/2014/main" id="{7D078268-6042-4EAF-8BE2-835D94CA6809}"/>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27" name="Oval 26">
              <a:extLst>
                <a:ext uri="{FF2B5EF4-FFF2-40B4-BE49-F238E27FC236}">
                  <a16:creationId xmlns:a16="http://schemas.microsoft.com/office/drawing/2014/main" id="{C67A348A-05CF-4F06-8F46-4903CF0A3DDD}"/>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28" name="Straight Connector 27">
              <a:extLst>
                <a:ext uri="{FF2B5EF4-FFF2-40B4-BE49-F238E27FC236}">
                  <a16:creationId xmlns:a16="http://schemas.microsoft.com/office/drawing/2014/main" id="{16A752C7-8ACC-4623-B435-AEB34F80B5D5}"/>
                </a:ext>
              </a:extLst>
            </p:cNvPr>
            <p:cNvCxnSpPr>
              <a:cxnSpLocks/>
              <a:endCxn id="45"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 Box 5">
              <a:extLst>
                <a:ext uri="{FF2B5EF4-FFF2-40B4-BE49-F238E27FC236}">
                  <a16:creationId xmlns:a16="http://schemas.microsoft.com/office/drawing/2014/main" id="{81FBA805-54F3-40BA-852B-DCAA622E1D16}"/>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30" name="Text Box 5">
              <a:extLst>
                <a:ext uri="{FF2B5EF4-FFF2-40B4-BE49-F238E27FC236}">
                  <a16:creationId xmlns:a16="http://schemas.microsoft.com/office/drawing/2014/main" id="{400F8BBA-3D2F-4E4B-B410-50E2EEC08744}"/>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31" name="Rectangle 30">
              <a:extLst>
                <a:ext uri="{FF2B5EF4-FFF2-40B4-BE49-F238E27FC236}">
                  <a16:creationId xmlns:a16="http://schemas.microsoft.com/office/drawing/2014/main" id="{56DCCBDA-DB3B-4B60-A8DE-089219B41CA1}"/>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45" name="Rectangle 44">
              <a:extLst>
                <a:ext uri="{FF2B5EF4-FFF2-40B4-BE49-F238E27FC236}">
                  <a16:creationId xmlns:a16="http://schemas.microsoft.com/office/drawing/2014/main" id="{D7FF7395-63F1-4123-B351-8EA859821DBE}"/>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46" name="Straight Connector 45">
              <a:extLst>
                <a:ext uri="{FF2B5EF4-FFF2-40B4-BE49-F238E27FC236}">
                  <a16:creationId xmlns:a16="http://schemas.microsoft.com/office/drawing/2014/main" id="{E524B3B3-F6EC-4A7B-9833-06AA2ED89E64}"/>
                </a:ext>
              </a:extLst>
            </p:cNvPr>
            <p:cNvCxnSpPr>
              <a:cxnSpLocks/>
              <a:stCxn id="27" idx="0"/>
              <a:endCxn id="31"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57A72A38-6F2B-432F-B278-C5DCAFD6E83B}"/>
                </a:ext>
              </a:extLst>
            </p:cNvPr>
            <p:cNvCxnSpPr>
              <a:cxnSpLocks/>
              <a:stCxn id="45"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074195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26" name="Title 1">
            <a:extLst>
              <a:ext uri="{FF2B5EF4-FFF2-40B4-BE49-F238E27FC236}">
                <a16:creationId xmlns:a16="http://schemas.microsoft.com/office/drawing/2014/main" id="{A0047C3E-56AB-488A-A988-FB19B6D45246}"/>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lnSpcReduction="1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dirty="0"/>
              <a:t>The two exceptions in 1995 Transfer Pricing Guidelines that allow </a:t>
            </a:r>
            <a:r>
              <a:rPr lang="en-AU" dirty="0" err="1"/>
              <a:t>recharacterisation</a:t>
            </a:r>
            <a:r>
              <a:rPr lang="en-AU" dirty="0"/>
              <a:t> are:</a:t>
            </a:r>
          </a:p>
          <a:p>
            <a:r>
              <a:rPr lang="en-AU" sz="1600" dirty="0"/>
              <a:t>where the </a:t>
            </a:r>
            <a:r>
              <a:rPr lang="en-AU" sz="1600" b="1" dirty="0"/>
              <a:t>economic substance </a:t>
            </a:r>
            <a:r>
              <a:rPr lang="en-AU" sz="1600" dirty="0"/>
              <a:t>of the transaction </a:t>
            </a:r>
            <a:r>
              <a:rPr lang="en-AU" sz="1600" b="1" dirty="0"/>
              <a:t>differs from its form</a:t>
            </a:r>
            <a:r>
              <a:rPr lang="en-AU" sz="1600" dirty="0"/>
              <a:t>; and</a:t>
            </a:r>
          </a:p>
          <a:p>
            <a:r>
              <a:rPr lang="en-AU" sz="1600" dirty="0"/>
              <a:t>where, while the form and substance of the transaction are the same, </a:t>
            </a:r>
            <a:r>
              <a:rPr lang="en-AU" sz="1600" b="1" dirty="0"/>
              <a:t>the arrangements </a:t>
            </a:r>
            <a:r>
              <a:rPr lang="en-AU" sz="1600" dirty="0"/>
              <a:t>made in relation to the transaction, viewed in their totality, </a:t>
            </a:r>
            <a:r>
              <a:rPr lang="en-AU" sz="1600" b="1" dirty="0"/>
              <a:t>differ from those which would have been adopted by independent enterprises behaving in a commercially rational manner </a:t>
            </a:r>
            <a:r>
              <a:rPr lang="en-AU" sz="1600" b="1" dirty="0">
                <a:solidFill>
                  <a:srgbClr val="FF0000"/>
                </a:solidFill>
              </a:rPr>
              <a:t>and</a:t>
            </a:r>
            <a:r>
              <a:rPr lang="en-AU" sz="1600" b="1" dirty="0"/>
              <a:t> </a:t>
            </a:r>
            <a:r>
              <a:rPr lang="en-AU" sz="1600" dirty="0"/>
              <a:t>the actual structure practically impedes the tax administration from determining an appropriate transfer price.</a:t>
            </a:r>
          </a:p>
          <a:p>
            <a:pPr marL="0" indent="0">
              <a:buFont typeface="Garamond" pitchFamily="18" charset="0"/>
              <a:buNone/>
            </a:pPr>
            <a:endParaRPr lang="en-AU" dirty="0">
              <a:solidFill>
                <a:schemeClr val="tx1">
                  <a:lumMod val="75000"/>
                  <a:lumOff val="25000"/>
                </a:schemeClr>
              </a:solidFill>
            </a:endParaRPr>
          </a:p>
        </p:txBody>
      </p:sp>
      <p:grpSp>
        <p:nvGrpSpPr>
          <p:cNvPr id="41" name="Group 40">
            <a:extLst>
              <a:ext uri="{FF2B5EF4-FFF2-40B4-BE49-F238E27FC236}">
                <a16:creationId xmlns:a16="http://schemas.microsoft.com/office/drawing/2014/main" id="{7DE34C1C-6746-43E1-A11D-66DF36168A5E}"/>
              </a:ext>
            </a:extLst>
          </p:cNvPr>
          <p:cNvGrpSpPr/>
          <p:nvPr/>
        </p:nvGrpSpPr>
        <p:grpSpPr>
          <a:xfrm>
            <a:off x="875621" y="1593578"/>
            <a:ext cx="4377678" cy="4386915"/>
            <a:chOff x="-67054" y="811183"/>
            <a:chExt cx="4377678" cy="4386915"/>
          </a:xfrm>
        </p:grpSpPr>
        <p:sp>
          <p:nvSpPr>
            <p:cNvPr id="42" name="Text Box 5">
              <a:extLst>
                <a:ext uri="{FF2B5EF4-FFF2-40B4-BE49-F238E27FC236}">
                  <a16:creationId xmlns:a16="http://schemas.microsoft.com/office/drawing/2014/main" id="{D041FF80-A744-488E-BDBB-178639508257}"/>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43" name="Connector: Curved 42">
              <a:extLst>
                <a:ext uri="{FF2B5EF4-FFF2-40B4-BE49-F238E27FC236}">
                  <a16:creationId xmlns:a16="http://schemas.microsoft.com/office/drawing/2014/main" id="{079F5B07-5672-49E1-A989-4DC8760BD1FA}"/>
                </a:ext>
              </a:extLst>
            </p:cNvPr>
            <p:cNvCxnSpPr>
              <a:cxnSpLocks/>
              <a:stCxn id="50" idx="1"/>
              <a:endCxn id="51"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Line 4">
              <a:extLst>
                <a:ext uri="{FF2B5EF4-FFF2-40B4-BE49-F238E27FC236}">
                  <a16:creationId xmlns:a16="http://schemas.microsoft.com/office/drawing/2014/main" id="{6AB53329-D421-4E01-8B04-8BEE5FCA965E}"/>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45" name="Text Box 5">
              <a:extLst>
                <a:ext uri="{FF2B5EF4-FFF2-40B4-BE49-F238E27FC236}">
                  <a16:creationId xmlns:a16="http://schemas.microsoft.com/office/drawing/2014/main" id="{D143FB09-E9F8-40CB-985F-50ACEF723588}"/>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46" name="Oval 45">
              <a:extLst>
                <a:ext uri="{FF2B5EF4-FFF2-40B4-BE49-F238E27FC236}">
                  <a16:creationId xmlns:a16="http://schemas.microsoft.com/office/drawing/2014/main" id="{C47E12D2-A8B4-44FE-8E94-CE39BBD5F9EB}"/>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47" name="Straight Connector 46">
              <a:extLst>
                <a:ext uri="{FF2B5EF4-FFF2-40B4-BE49-F238E27FC236}">
                  <a16:creationId xmlns:a16="http://schemas.microsoft.com/office/drawing/2014/main" id="{54C7C726-47E9-4EED-9120-42AC8EDA9694}"/>
                </a:ext>
              </a:extLst>
            </p:cNvPr>
            <p:cNvCxnSpPr>
              <a:cxnSpLocks/>
              <a:endCxn id="51"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 Box 5">
              <a:extLst>
                <a:ext uri="{FF2B5EF4-FFF2-40B4-BE49-F238E27FC236}">
                  <a16:creationId xmlns:a16="http://schemas.microsoft.com/office/drawing/2014/main" id="{DA51E57C-464F-4934-8343-097361E0734E}"/>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49" name="Text Box 5">
              <a:extLst>
                <a:ext uri="{FF2B5EF4-FFF2-40B4-BE49-F238E27FC236}">
                  <a16:creationId xmlns:a16="http://schemas.microsoft.com/office/drawing/2014/main" id="{A6A01BB6-581F-4A2D-9B70-C19735D62981}"/>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50" name="Rectangle 49">
              <a:extLst>
                <a:ext uri="{FF2B5EF4-FFF2-40B4-BE49-F238E27FC236}">
                  <a16:creationId xmlns:a16="http://schemas.microsoft.com/office/drawing/2014/main" id="{22A3DD50-D048-4F3A-BA54-2B5CE55E547D}"/>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51" name="Rectangle 50">
              <a:extLst>
                <a:ext uri="{FF2B5EF4-FFF2-40B4-BE49-F238E27FC236}">
                  <a16:creationId xmlns:a16="http://schemas.microsoft.com/office/drawing/2014/main" id="{508E8BB3-1662-4023-8307-83BBC8D9900B}"/>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52" name="Straight Connector 51">
              <a:extLst>
                <a:ext uri="{FF2B5EF4-FFF2-40B4-BE49-F238E27FC236}">
                  <a16:creationId xmlns:a16="http://schemas.microsoft.com/office/drawing/2014/main" id="{189102ED-6144-4F9D-B4AF-7D3ACDC4037F}"/>
                </a:ext>
              </a:extLst>
            </p:cNvPr>
            <p:cNvCxnSpPr>
              <a:cxnSpLocks/>
              <a:stCxn id="46" idx="0"/>
              <a:endCxn id="50"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7E2B3CC5-6794-44F6-98EE-3B9F2B8FFC7E}"/>
                </a:ext>
              </a:extLst>
            </p:cNvPr>
            <p:cNvCxnSpPr>
              <a:cxnSpLocks/>
              <a:stCxn id="51"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515310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sz="1600" dirty="0"/>
              <a:t>Davies J goes on to find:</a:t>
            </a:r>
            <a:endParaRPr lang="en-AU" dirty="0"/>
          </a:p>
          <a:p>
            <a:r>
              <a:rPr lang="en-AU" dirty="0"/>
              <a:t>The 23% price sharing rate was within an arm’s length range as evidence by a 2006 Brook Hunt mining industry publication, comparable contracts in evidence having percentages ranging from 20% to 27.5%, the long-term average of price sharing contracts entered into by CMPL was 22%.</a:t>
            </a:r>
          </a:p>
          <a:p>
            <a:r>
              <a:rPr lang="en-AU" dirty="0"/>
              <a:t>The “back pricing optionality” was consistent with arm’s length contracts between third parties that were in existence.</a:t>
            </a:r>
          </a:p>
          <a:p>
            <a:pPr marL="0" indent="0">
              <a:buFont typeface="Garamond" pitchFamily="18" charset="0"/>
              <a:buNone/>
            </a:pPr>
            <a:endParaRPr lang="en-AU" dirty="0">
              <a:solidFill>
                <a:schemeClr val="tx1">
                  <a:lumMod val="75000"/>
                  <a:lumOff val="25000"/>
                </a:schemeClr>
              </a:solidFill>
            </a:endParaRPr>
          </a:p>
        </p:txBody>
      </p:sp>
      <p:grpSp>
        <p:nvGrpSpPr>
          <p:cNvPr id="22" name="Group 21">
            <a:extLst>
              <a:ext uri="{FF2B5EF4-FFF2-40B4-BE49-F238E27FC236}">
                <a16:creationId xmlns:a16="http://schemas.microsoft.com/office/drawing/2014/main" id="{BB6147E0-EE7E-4B2A-A843-36F99803471E}"/>
              </a:ext>
            </a:extLst>
          </p:cNvPr>
          <p:cNvGrpSpPr/>
          <p:nvPr/>
        </p:nvGrpSpPr>
        <p:grpSpPr>
          <a:xfrm>
            <a:off x="624349" y="1773426"/>
            <a:ext cx="4377678" cy="4386915"/>
            <a:chOff x="-67054" y="811183"/>
            <a:chExt cx="4377678" cy="4386915"/>
          </a:xfrm>
        </p:grpSpPr>
        <p:sp>
          <p:nvSpPr>
            <p:cNvPr id="23" name="Text Box 5">
              <a:extLst>
                <a:ext uri="{FF2B5EF4-FFF2-40B4-BE49-F238E27FC236}">
                  <a16:creationId xmlns:a16="http://schemas.microsoft.com/office/drawing/2014/main" id="{3412E81B-B921-497E-8795-42B9B51AC8BD}"/>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24" name="Connector: Curved 23">
              <a:extLst>
                <a:ext uri="{FF2B5EF4-FFF2-40B4-BE49-F238E27FC236}">
                  <a16:creationId xmlns:a16="http://schemas.microsoft.com/office/drawing/2014/main" id="{771FBA3F-31D1-4788-8D21-5DEB93671133}"/>
                </a:ext>
              </a:extLst>
            </p:cNvPr>
            <p:cNvCxnSpPr>
              <a:cxnSpLocks/>
              <a:stCxn id="31" idx="1"/>
              <a:endCxn id="45"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Line 4">
              <a:extLst>
                <a:ext uri="{FF2B5EF4-FFF2-40B4-BE49-F238E27FC236}">
                  <a16:creationId xmlns:a16="http://schemas.microsoft.com/office/drawing/2014/main" id="{B87B9C5F-8CFA-4CC6-92B5-D52B2633D0A9}"/>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26" name="Text Box 5">
              <a:extLst>
                <a:ext uri="{FF2B5EF4-FFF2-40B4-BE49-F238E27FC236}">
                  <a16:creationId xmlns:a16="http://schemas.microsoft.com/office/drawing/2014/main" id="{7D078268-6042-4EAF-8BE2-835D94CA6809}"/>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27" name="Oval 26">
              <a:extLst>
                <a:ext uri="{FF2B5EF4-FFF2-40B4-BE49-F238E27FC236}">
                  <a16:creationId xmlns:a16="http://schemas.microsoft.com/office/drawing/2014/main" id="{C67A348A-05CF-4F06-8F46-4903CF0A3DDD}"/>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28" name="Straight Connector 27">
              <a:extLst>
                <a:ext uri="{FF2B5EF4-FFF2-40B4-BE49-F238E27FC236}">
                  <a16:creationId xmlns:a16="http://schemas.microsoft.com/office/drawing/2014/main" id="{16A752C7-8ACC-4623-B435-AEB34F80B5D5}"/>
                </a:ext>
              </a:extLst>
            </p:cNvPr>
            <p:cNvCxnSpPr>
              <a:cxnSpLocks/>
              <a:endCxn id="45"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 Box 5">
              <a:extLst>
                <a:ext uri="{FF2B5EF4-FFF2-40B4-BE49-F238E27FC236}">
                  <a16:creationId xmlns:a16="http://schemas.microsoft.com/office/drawing/2014/main" id="{81FBA805-54F3-40BA-852B-DCAA622E1D16}"/>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30" name="Text Box 5">
              <a:extLst>
                <a:ext uri="{FF2B5EF4-FFF2-40B4-BE49-F238E27FC236}">
                  <a16:creationId xmlns:a16="http://schemas.microsoft.com/office/drawing/2014/main" id="{400F8BBA-3D2F-4E4B-B410-50E2EEC08744}"/>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31" name="Rectangle 30">
              <a:extLst>
                <a:ext uri="{FF2B5EF4-FFF2-40B4-BE49-F238E27FC236}">
                  <a16:creationId xmlns:a16="http://schemas.microsoft.com/office/drawing/2014/main" id="{56DCCBDA-DB3B-4B60-A8DE-089219B41CA1}"/>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45" name="Rectangle 44">
              <a:extLst>
                <a:ext uri="{FF2B5EF4-FFF2-40B4-BE49-F238E27FC236}">
                  <a16:creationId xmlns:a16="http://schemas.microsoft.com/office/drawing/2014/main" id="{D7FF7395-63F1-4123-B351-8EA859821DBE}"/>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46" name="Straight Connector 45">
              <a:extLst>
                <a:ext uri="{FF2B5EF4-FFF2-40B4-BE49-F238E27FC236}">
                  <a16:creationId xmlns:a16="http://schemas.microsoft.com/office/drawing/2014/main" id="{E524B3B3-F6EC-4A7B-9833-06AA2ED89E64}"/>
                </a:ext>
              </a:extLst>
            </p:cNvPr>
            <p:cNvCxnSpPr>
              <a:cxnSpLocks/>
              <a:stCxn id="27" idx="0"/>
              <a:endCxn id="31"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57A72A38-6F2B-432F-B278-C5DCAFD6E83B}"/>
                </a:ext>
              </a:extLst>
            </p:cNvPr>
            <p:cNvCxnSpPr>
              <a:cxnSpLocks/>
              <a:stCxn id="45"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44693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26" name="Title 1">
            <a:extLst>
              <a:ext uri="{FF2B5EF4-FFF2-40B4-BE49-F238E27FC236}">
                <a16:creationId xmlns:a16="http://schemas.microsoft.com/office/drawing/2014/main" id="{A0047C3E-56AB-488A-A988-FB19B6D45246}"/>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Glencore Investment Pty Ltd v Commissioner of Taxation </a:t>
            </a:r>
            <a:r>
              <a:rPr lang="en-US" sz="2000" b="1" dirty="0"/>
              <a:t>[2019] FCA 1432</a:t>
            </a:r>
            <a:r>
              <a:rPr lang="en-US" sz="2000" i="1" dirty="0"/>
              <a:t> </a:t>
            </a:r>
          </a:p>
          <a:p>
            <a:pPr marL="0" indent="0">
              <a:buNone/>
            </a:pPr>
            <a:r>
              <a:rPr lang="en-AU" dirty="0"/>
              <a:t>Key Takeaways:</a:t>
            </a:r>
          </a:p>
          <a:p>
            <a:r>
              <a:rPr lang="en-AU" dirty="0"/>
              <a:t>Transfer pricing turns on the facts. </a:t>
            </a:r>
          </a:p>
          <a:p>
            <a:r>
              <a:rPr lang="en-AU" dirty="0"/>
              <a:t>Provided the taxpayer executes and evidences its relationships appropriately, it can define what those facts are.</a:t>
            </a:r>
          </a:p>
          <a:p>
            <a:r>
              <a:rPr lang="en-AU" dirty="0"/>
              <a:t>In a dispute with the Commissioner, the key is to define the right question for the transfer pricing experts.</a:t>
            </a:r>
          </a:p>
          <a:p>
            <a:r>
              <a:rPr lang="en-AU" dirty="0"/>
              <a:t>It is likely the Commissioner will start including wording around the two </a:t>
            </a:r>
            <a:r>
              <a:rPr lang="en-AU" dirty="0" err="1"/>
              <a:t>recharacterisation</a:t>
            </a:r>
            <a:r>
              <a:rPr lang="en-AU" dirty="0"/>
              <a:t> exceptions in the 1995 Guidelines in future TP disputes. </a:t>
            </a:r>
          </a:p>
          <a:p>
            <a:pPr marL="0" indent="0">
              <a:buFont typeface="Garamond" pitchFamily="18" charset="0"/>
              <a:buNone/>
            </a:pPr>
            <a:endParaRPr lang="en-AU" dirty="0">
              <a:solidFill>
                <a:schemeClr val="tx1">
                  <a:lumMod val="75000"/>
                  <a:lumOff val="25000"/>
                </a:schemeClr>
              </a:solidFill>
            </a:endParaRPr>
          </a:p>
        </p:txBody>
      </p:sp>
      <p:grpSp>
        <p:nvGrpSpPr>
          <p:cNvPr id="41" name="Group 40">
            <a:extLst>
              <a:ext uri="{FF2B5EF4-FFF2-40B4-BE49-F238E27FC236}">
                <a16:creationId xmlns:a16="http://schemas.microsoft.com/office/drawing/2014/main" id="{7DE34C1C-6746-43E1-A11D-66DF36168A5E}"/>
              </a:ext>
            </a:extLst>
          </p:cNvPr>
          <p:cNvGrpSpPr/>
          <p:nvPr/>
        </p:nvGrpSpPr>
        <p:grpSpPr>
          <a:xfrm>
            <a:off x="875621" y="1593578"/>
            <a:ext cx="4377678" cy="4386915"/>
            <a:chOff x="-67054" y="811183"/>
            <a:chExt cx="4377678" cy="4386915"/>
          </a:xfrm>
        </p:grpSpPr>
        <p:sp>
          <p:nvSpPr>
            <p:cNvPr id="42" name="Text Box 5">
              <a:extLst>
                <a:ext uri="{FF2B5EF4-FFF2-40B4-BE49-F238E27FC236}">
                  <a16:creationId xmlns:a16="http://schemas.microsoft.com/office/drawing/2014/main" id="{D041FF80-A744-488E-BDBB-178639508257}"/>
                </a:ext>
              </a:extLst>
            </p:cNvPr>
            <p:cNvSpPr txBox="1">
              <a:spLocks noChangeArrowheads="1"/>
            </p:cNvSpPr>
            <p:nvPr/>
          </p:nvSpPr>
          <p:spPr bwMode="auto">
            <a:xfrm>
              <a:off x="5902" y="3597660"/>
              <a:ext cx="4304722" cy="16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2007 Agreement provides: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entitled to 23% discount from LME copper reference price for treatment and refining charges.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GIAG could retrospectively elect which period the copper reference price was taken from by reference to month of shipping or month of arrival.</a:t>
              </a:r>
            </a:p>
          </p:txBody>
        </p:sp>
        <p:cxnSp>
          <p:nvCxnSpPr>
            <p:cNvPr id="43" name="Connector: Curved 42">
              <a:extLst>
                <a:ext uri="{FF2B5EF4-FFF2-40B4-BE49-F238E27FC236}">
                  <a16:creationId xmlns:a16="http://schemas.microsoft.com/office/drawing/2014/main" id="{079F5B07-5672-49E1-A989-4DC8760BD1FA}"/>
                </a:ext>
              </a:extLst>
            </p:cNvPr>
            <p:cNvCxnSpPr>
              <a:cxnSpLocks/>
              <a:stCxn id="50" idx="1"/>
              <a:endCxn id="51" idx="1"/>
            </p:cNvCxnSpPr>
            <p:nvPr/>
          </p:nvCxnSpPr>
          <p:spPr>
            <a:xfrm rot="10800000">
              <a:off x="1294244" y="1413482"/>
              <a:ext cx="12700" cy="1076817"/>
            </a:xfrm>
            <a:prstGeom prst="curvedConnector3">
              <a:avLst>
                <a:gd name="adj1" fmla="val 1800000"/>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Line 4">
              <a:extLst>
                <a:ext uri="{FF2B5EF4-FFF2-40B4-BE49-F238E27FC236}">
                  <a16:creationId xmlns:a16="http://schemas.microsoft.com/office/drawing/2014/main" id="{6AB53329-D421-4E01-8B04-8BEE5FCA965E}"/>
                </a:ext>
              </a:extLst>
            </p:cNvPr>
            <p:cNvSpPr>
              <a:spLocks noChangeShapeType="1"/>
            </p:cNvSpPr>
            <p:nvPr/>
          </p:nvSpPr>
          <p:spPr bwMode="auto">
            <a:xfrm flipV="1">
              <a:off x="146050" y="2033717"/>
              <a:ext cx="3549787" cy="10706"/>
            </a:xfrm>
            <a:prstGeom prst="line">
              <a:avLst/>
            </a:prstGeom>
            <a:noFill/>
            <a:ln w="28575">
              <a:solidFill>
                <a:srgbClr val="4472C4"/>
              </a:solidFill>
              <a:prstDash val="sys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dirty="0">
                <a:ln>
                  <a:noFill/>
                </a:ln>
                <a:solidFill>
                  <a:prstClr val="black"/>
                </a:solidFill>
                <a:effectLst/>
                <a:uLnTx/>
                <a:uFillTx/>
                <a:latin typeface="Calibri" panose="020F0502020204030204"/>
              </a:endParaRPr>
            </a:p>
          </p:txBody>
        </p:sp>
        <p:sp>
          <p:nvSpPr>
            <p:cNvPr id="45" name="Text Box 5">
              <a:extLst>
                <a:ext uri="{FF2B5EF4-FFF2-40B4-BE49-F238E27FC236}">
                  <a16:creationId xmlns:a16="http://schemas.microsoft.com/office/drawing/2014/main" id="{D143FB09-E9F8-40CB-985F-50ACEF723588}"/>
                </a:ext>
              </a:extLst>
            </p:cNvPr>
            <p:cNvSpPr txBox="1">
              <a:spLocks noChangeArrowheads="1"/>
            </p:cNvSpPr>
            <p:nvPr/>
          </p:nvSpPr>
          <p:spPr bwMode="auto">
            <a:xfrm>
              <a:off x="2735585" y="1640647"/>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SW</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600" b="0" i="0" u="none" strike="noStrike" kern="0" cap="none" spc="0" normalizeH="0" baseline="0" noProof="0" dirty="0">
                  <a:ln>
                    <a:noFill/>
                  </a:ln>
                  <a:solidFill>
                    <a:prstClr val="black"/>
                  </a:solidFill>
                  <a:effectLst/>
                  <a:uLnTx/>
                  <a:uFillTx/>
                  <a:latin typeface="Arial" panose="020B0604020202020204" pitchFamily="34" charset="0"/>
                </a:rPr>
                <a:t>AU</a:t>
              </a:r>
            </a:p>
          </p:txBody>
        </p:sp>
        <p:sp>
          <p:nvSpPr>
            <p:cNvPr id="46" name="Oval 45">
              <a:extLst>
                <a:ext uri="{FF2B5EF4-FFF2-40B4-BE49-F238E27FC236}">
                  <a16:creationId xmlns:a16="http://schemas.microsoft.com/office/drawing/2014/main" id="{C47E12D2-A8B4-44FE-8E94-CE39BBD5F9EB}"/>
                </a:ext>
              </a:extLst>
            </p:cNvPr>
            <p:cNvSpPr>
              <a:spLocks noChangeArrowheads="1"/>
            </p:cNvSpPr>
            <p:nvPr/>
          </p:nvSpPr>
          <p:spPr bwMode="auto">
            <a:xfrm>
              <a:off x="1294238" y="3142260"/>
              <a:ext cx="1579106" cy="432065"/>
            </a:xfrm>
            <a:prstGeom prst="ellipse">
              <a:avLst/>
            </a:prstGeom>
            <a:solidFill>
              <a:srgbClr val="DFE5EB"/>
            </a:solidFill>
            <a:ln w="3175" algn="ctr">
              <a:solidFill>
                <a:sysClr val="windowText" lastClr="000000"/>
              </a:solidFill>
              <a:round/>
              <a:headEnd/>
              <a:tailEnd/>
            </a:ln>
            <a:effectLst/>
          </p:spPr>
          <p:txBody>
            <a:bodyPr wrap="none"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Mine</a:t>
              </a:r>
            </a:p>
          </p:txBody>
        </p:sp>
        <p:cxnSp>
          <p:nvCxnSpPr>
            <p:cNvPr id="47" name="Straight Connector 46">
              <a:extLst>
                <a:ext uri="{FF2B5EF4-FFF2-40B4-BE49-F238E27FC236}">
                  <a16:creationId xmlns:a16="http://schemas.microsoft.com/office/drawing/2014/main" id="{54C7C726-47E9-4EED-9120-42AC8EDA9694}"/>
                </a:ext>
              </a:extLst>
            </p:cNvPr>
            <p:cNvCxnSpPr>
              <a:cxnSpLocks/>
              <a:endCxn id="51" idx="2"/>
            </p:cNvCxnSpPr>
            <p:nvPr/>
          </p:nvCxnSpPr>
          <p:spPr>
            <a:xfrm flipV="1">
              <a:off x="2083797" y="1767647"/>
              <a:ext cx="0" cy="503518"/>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 Box 5">
              <a:extLst>
                <a:ext uri="{FF2B5EF4-FFF2-40B4-BE49-F238E27FC236}">
                  <a16:creationId xmlns:a16="http://schemas.microsoft.com/office/drawing/2014/main" id="{DA51E57C-464F-4934-8343-097361E0734E}"/>
                </a:ext>
              </a:extLst>
            </p:cNvPr>
            <p:cNvSpPr txBox="1">
              <a:spLocks noChangeArrowheads="1"/>
            </p:cNvSpPr>
            <p:nvPr/>
          </p:nvSpPr>
          <p:spPr bwMode="auto">
            <a:xfrm>
              <a:off x="2416786" y="811183"/>
              <a:ext cx="1825015" cy="630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Sale to </a:t>
              </a:r>
            </a:p>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3</a:t>
              </a:r>
              <a:r>
                <a:rPr kumimoji="0" lang="en-AU" altLang="en-US" sz="1400" b="0" i="0" u="none" strike="noStrike" kern="0" cap="none" spc="0" normalizeH="0" baseline="30000" noProof="0" dirty="0">
                  <a:ln>
                    <a:noFill/>
                  </a:ln>
                  <a:solidFill>
                    <a:prstClr val="black"/>
                  </a:solidFill>
                  <a:effectLst/>
                  <a:uLnTx/>
                  <a:uFillTx/>
                  <a:latin typeface="Arial" panose="020B0604020202020204" pitchFamily="34" charset="0"/>
                </a:rPr>
                <a:t>rd</a:t>
              </a: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 parties</a:t>
              </a:r>
            </a:p>
          </p:txBody>
        </p:sp>
        <p:sp>
          <p:nvSpPr>
            <p:cNvPr id="49" name="Text Box 5">
              <a:extLst>
                <a:ext uri="{FF2B5EF4-FFF2-40B4-BE49-F238E27FC236}">
                  <a16:creationId xmlns:a16="http://schemas.microsoft.com/office/drawing/2014/main" id="{A6A01BB6-581F-4A2D-9B70-C19735D62981}"/>
                </a:ext>
              </a:extLst>
            </p:cNvPr>
            <p:cNvSpPr txBox="1">
              <a:spLocks noChangeArrowheads="1"/>
            </p:cNvSpPr>
            <p:nvPr/>
          </p:nvSpPr>
          <p:spPr bwMode="auto">
            <a:xfrm>
              <a:off x="-67054" y="2023573"/>
              <a:ext cx="1302907"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AU" altLang="en-US" sz="1400" b="0" i="0" u="none" strike="noStrike" kern="0" cap="none" spc="0" normalizeH="0" baseline="0" noProof="0" dirty="0">
                  <a:ln>
                    <a:noFill/>
                  </a:ln>
                  <a:solidFill>
                    <a:prstClr val="black"/>
                  </a:solidFill>
                  <a:effectLst/>
                  <a:uLnTx/>
                  <a:uFillTx/>
                  <a:latin typeface="Arial" panose="020B0604020202020204" pitchFamily="34" charset="0"/>
                </a:rPr>
                <a:t>Copper Offtake Agreement</a:t>
              </a:r>
            </a:p>
          </p:txBody>
        </p:sp>
        <p:sp>
          <p:nvSpPr>
            <p:cNvPr id="50" name="Rectangle 49">
              <a:extLst>
                <a:ext uri="{FF2B5EF4-FFF2-40B4-BE49-F238E27FC236}">
                  <a16:creationId xmlns:a16="http://schemas.microsoft.com/office/drawing/2014/main" id="{22A3DD50-D048-4F3A-BA54-2B5CE55E547D}"/>
                </a:ext>
              </a:extLst>
            </p:cNvPr>
            <p:cNvSpPr/>
            <p:nvPr/>
          </p:nvSpPr>
          <p:spPr>
            <a:xfrm>
              <a:off x="1294244" y="2144165"/>
              <a:ext cx="1579105" cy="692266"/>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Cobar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Management </a:t>
              </a:r>
            </a:p>
          </p:txBody>
        </p:sp>
        <p:sp>
          <p:nvSpPr>
            <p:cNvPr id="51" name="Rectangle 50">
              <a:extLst>
                <a:ext uri="{FF2B5EF4-FFF2-40B4-BE49-F238E27FC236}">
                  <a16:creationId xmlns:a16="http://schemas.microsoft.com/office/drawing/2014/main" id="{508E8BB3-1662-4023-8307-83BBC8D9900B}"/>
                </a:ext>
              </a:extLst>
            </p:cNvPr>
            <p:cNvSpPr/>
            <p:nvPr/>
          </p:nvSpPr>
          <p:spPr>
            <a:xfrm>
              <a:off x="1294244" y="1059315"/>
              <a:ext cx="1579105" cy="708332"/>
            </a:xfrm>
            <a:prstGeom prst="rect">
              <a:avLst/>
            </a:prstGeom>
            <a:solidFill>
              <a:srgbClr val="DFE5EB"/>
            </a:solidFill>
            <a:ln w="3175" algn="ctr">
              <a:solidFill>
                <a:sysClr val="windowText" lastClr="000000"/>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Glencore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rPr>
                <a:t>International AG</a:t>
              </a:r>
            </a:p>
          </p:txBody>
        </p:sp>
        <p:cxnSp>
          <p:nvCxnSpPr>
            <p:cNvPr id="52" name="Straight Connector 51">
              <a:extLst>
                <a:ext uri="{FF2B5EF4-FFF2-40B4-BE49-F238E27FC236}">
                  <a16:creationId xmlns:a16="http://schemas.microsoft.com/office/drawing/2014/main" id="{189102ED-6144-4F9D-B4AF-7D3ACDC4037F}"/>
                </a:ext>
              </a:extLst>
            </p:cNvPr>
            <p:cNvCxnSpPr>
              <a:cxnSpLocks/>
              <a:stCxn id="46" idx="0"/>
              <a:endCxn id="50" idx="2"/>
            </p:cNvCxnSpPr>
            <p:nvPr/>
          </p:nvCxnSpPr>
          <p:spPr>
            <a:xfrm flipV="1">
              <a:off x="2083791" y="2836431"/>
              <a:ext cx="6" cy="305829"/>
            </a:xfrm>
            <a:prstGeom prst="line">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7E2B3CC5-6794-44F6-98EE-3B9F2B8FFC7E}"/>
                </a:ext>
              </a:extLst>
            </p:cNvPr>
            <p:cNvCxnSpPr>
              <a:cxnSpLocks/>
              <a:stCxn id="51" idx="3"/>
            </p:cNvCxnSpPr>
            <p:nvPr/>
          </p:nvCxnSpPr>
          <p:spPr>
            <a:xfrm>
              <a:off x="2873349" y="1413481"/>
              <a:ext cx="403251" cy="1"/>
            </a:xfrm>
            <a:prstGeom prst="straightConnector1">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88873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32" name="Rectangle 3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[What’s new in international tax?]</a:t>
            </a:r>
          </a:p>
        </p:txBody>
      </p:sp>
      <p:cxnSp>
        <p:nvCxnSpPr>
          <p:cNvPr id="34" name="Straight Connector 3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959429"/>
            <a:ext cx="5514758" cy="3477864"/>
          </a:xfrm>
        </p:spPr>
        <p:txBody>
          <a:bodyPr anchor="ctr">
            <a:noAutofit/>
          </a:bodyPr>
          <a:lstStyle/>
          <a:p>
            <a:pPr marL="228600" lvl="1">
              <a:spcBef>
                <a:spcPts val="1000"/>
              </a:spcBef>
            </a:pPr>
            <a:r>
              <a:rPr lang="en-US" sz="1600" b="1" dirty="0"/>
              <a:t>The anti-hybrid rules in Division 832 came into effect</a:t>
            </a:r>
            <a:r>
              <a:rPr lang="en-US" sz="1600" dirty="0"/>
              <a:t> – and apply much more broadly than just globally significant entities. </a:t>
            </a:r>
          </a:p>
          <a:p>
            <a:pPr marL="228600" lvl="1">
              <a:spcBef>
                <a:spcPts val="1000"/>
              </a:spcBef>
            </a:pPr>
            <a:r>
              <a:rPr lang="en-US" sz="1600" b="1" dirty="0"/>
              <a:t>The </a:t>
            </a:r>
            <a:r>
              <a:rPr lang="en-US" sz="1600" b="1" i="1" dirty="0"/>
              <a:t>Multilateral Instrument </a:t>
            </a:r>
            <a:r>
              <a:rPr lang="en-US" sz="1600" b="1" dirty="0"/>
              <a:t>came into effect</a:t>
            </a:r>
            <a:r>
              <a:rPr lang="en-US" sz="1600" dirty="0"/>
              <a:t>.  Australia’s Covered Tax Agreements now contain an automatic treaty benefit denial for dual residents who do not have a competent authority determination as to their residence (with a limited administrative exception for New Zealand): Article 4 of the MLI.</a:t>
            </a:r>
          </a:p>
          <a:p>
            <a:pPr marL="228600" lvl="1">
              <a:spcBef>
                <a:spcPts val="1000"/>
              </a:spcBef>
            </a:pPr>
            <a:r>
              <a:rPr lang="en-US" sz="1600" dirty="0"/>
              <a:t>Division 732 was introduced to parliament which, broadly, confirms where Australia has the power to tax an amount under a DTA, it is deemed to have an Australian source (e.g. extending </a:t>
            </a:r>
            <a:r>
              <a:rPr lang="en-US" sz="1600" i="1" dirty="0"/>
              <a:t>Satyam</a:t>
            </a:r>
            <a:r>
              <a:rPr lang="en-US" sz="1600" dirty="0"/>
              <a:t>).</a:t>
            </a:r>
            <a:endParaRPr lang="en-US" sz="1600" i="1" dirty="0"/>
          </a:p>
        </p:txBody>
      </p:sp>
      <p:pic>
        <p:nvPicPr>
          <p:cNvPr id="15" name="Picture 14" descr="A close up of a sign&#10;&#10;Description automatically generated">
            <a:extLst>
              <a:ext uri="{FF2B5EF4-FFF2-40B4-BE49-F238E27FC236}">
                <a16:creationId xmlns:a16="http://schemas.microsoft.com/office/drawing/2014/main" id="{C6F2F606-3AC7-4FCD-8750-18F6AD7F0E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9" name="Rectangle 8">
            <a:extLst>
              <a:ext uri="{FF2B5EF4-FFF2-40B4-BE49-F238E27FC236}">
                <a16:creationId xmlns:a16="http://schemas.microsoft.com/office/drawing/2014/main" id="{B6F6A52F-DB2D-43C8-92F7-91C188768A44}"/>
              </a:ext>
            </a:extLst>
          </p:cNvPr>
          <p:cNvSpPr/>
          <p:nvPr/>
        </p:nvSpPr>
        <p:spPr>
          <a:xfrm>
            <a:off x="5661572" y="1238189"/>
            <a:ext cx="4665060" cy="461665"/>
          </a:xfrm>
          <a:prstGeom prst="rect">
            <a:avLst/>
          </a:prstGeom>
        </p:spPr>
        <p:txBody>
          <a:bodyPr wrap="none">
            <a:spAutoFit/>
          </a:bodyPr>
          <a:lstStyle/>
          <a:p>
            <a:pPr marL="0" lvl="1" indent="0">
              <a:spcBef>
                <a:spcPts val="1000"/>
              </a:spcBef>
              <a:buNone/>
            </a:pPr>
            <a:r>
              <a:rPr lang="en-US" sz="2400" b="1" dirty="0"/>
              <a:t>Quite a lot! In legislation last year:</a:t>
            </a:r>
          </a:p>
        </p:txBody>
      </p:sp>
    </p:spTree>
    <p:extLst>
      <p:ext uri="{BB962C8B-B14F-4D97-AF65-F5344CB8AC3E}">
        <p14:creationId xmlns:p14="http://schemas.microsoft.com/office/powerpoint/2010/main" val="3578653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[New TP Guidelines]</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US" sz="2200" b="1" i="1" dirty="0"/>
              <a:t>11 February 2020</a:t>
            </a:r>
            <a:endParaRPr lang="en-US" sz="2200" b="1" dirty="0"/>
          </a:p>
          <a:p>
            <a:pPr marL="0" indent="0">
              <a:buNone/>
            </a:pPr>
            <a:r>
              <a:rPr lang="en-AU" dirty="0"/>
              <a:t>The Guidelines advise at [10.22] that a related party contract may not fully record all aspects of a transaction due to the relationship between the parties and that, </a:t>
            </a:r>
          </a:p>
          <a:p>
            <a:pPr marL="0" indent="0">
              <a:buNone/>
            </a:pPr>
            <a:endParaRPr lang="en-AU" i="1" dirty="0"/>
          </a:p>
          <a:p>
            <a:pPr marL="0" indent="0">
              <a:buNone/>
            </a:pPr>
            <a:r>
              <a:rPr lang="en-AU" i="1" dirty="0"/>
              <a:t>“</a:t>
            </a:r>
            <a:r>
              <a:rPr lang="en-AU" b="1" i="1" dirty="0"/>
              <a:t>It is therefore necessary to look to other documents, the actual conduct of the parties – notwithstanding that such consideration may ultimately result in the conclusion that the contractual form and actual conduct are in alignment – and the economic principles that generally govern relationships between independent enterprises in comparable circumstances in order to accurately delineate the actual transaction…</a:t>
            </a:r>
            <a:r>
              <a:rPr lang="en-AU" i="1" dirty="0"/>
              <a:t>”</a:t>
            </a:r>
            <a:r>
              <a:rPr lang="en-AU" dirty="0"/>
              <a:t>.</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703002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a:t>
            </a:r>
            <a:r>
              <a:rPr lang="en-US" spc="0" dirty="0">
                <a:solidFill>
                  <a:srgbClr val="92D050"/>
                </a:solidFill>
              </a:rPr>
              <a:t>New TP Guidelines</a:t>
            </a:r>
            <a:r>
              <a:rPr lang="en-AU" dirty="0">
                <a:solidFill>
                  <a:srgbClr val="92D050"/>
                </a:solidFill>
              </a:rPr>
              <a:t>]</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fontScale="55000" lnSpcReduction="20000"/>
          </a:bodyPr>
          <a:lstStyle/>
          <a:p>
            <a:pPr marL="0" indent="0">
              <a:buNone/>
            </a:pPr>
            <a:r>
              <a:rPr lang="en-US" sz="2900" b="1" i="1" dirty="0"/>
              <a:t>11 February 2020</a:t>
            </a:r>
            <a:endParaRPr lang="en-US" sz="2900" b="1" dirty="0"/>
          </a:p>
          <a:p>
            <a:pPr marL="0" lvl="0" indent="0">
              <a:buNone/>
            </a:pPr>
            <a:r>
              <a:rPr lang="en-AU" sz="2400" dirty="0"/>
              <a:t>The Guidelines now provide that a lack of pledged collateral in a controlled transaction may not fully determine whether the loan should be considered to be effectively unsecured providing at [10.56]:</a:t>
            </a:r>
          </a:p>
          <a:p>
            <a:endParaRPr lang="en-AU" sz="2400" dirty="0"/>
          </a:p>
          <a:p>
            <a:pPr marL="0" indent="0">
              <a:buNone/>
            </a:pPr>
            <a:r>
              <a:rPr lang="en-AU" sz="2400" dirty="0"/>
              <a:t>10.56. In the case of a loan from the parent entity of an MNE group to a subsidiary, the parent already has control and ownership of the subsidiary, which would make the granting of security less relevant to its risk analysis as a lender. </a:t>
            </a:r>
            <a:r>
              <a:rPr lang="en-AU" sz="2400" b="1" dirty="0"/>
              <a:t>Therefore, in evaluating the pricing of a loan between associated enterprises it is important to consider that the absence of contractual rights over the assets of the borrowing entity does not necessarily reflect the economic reality of the risk inherent in the loan.</a:t>
            </a:r>
            <a:r>
              <a:rPr lang="en-AU" sz="2400" dirty="0"/>
              <a:t> If the assets of the business are not already pledged as security elsewhere, it will be appropriate to consider under Chapter I analysis whether those assets are available to act as collateral for the otherwise unsecured loan and the consequential impact upon the pricing of the loan.</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1397891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[New TP Guidelines]</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US" sz="2200" b="1" i="1" dirty="0"/>
              <a:t>11 February 2020</a:t>
            </a:r>
            <a:endParaRPr lang="en-US" sz="2200" b="1" dirty="0"/>
          </a:p>
          <a:p>
            <a:pPr marL="0" lvl="0" indent="0">
              <a:buNone/>
            </a:pPr>
            <a:r>
              <a:rPr lang="en-AU" dirty="0"/>
              <a:t>The Guidelines now provide that a captive insurer can generally only charge a routine mark-up related to its services with the remaining amount allocated as discounted premiums to group members providing at [10.222]:</a:t>
            </a:r>
          </a:p>
          <a:p>
            <a:pPr marL="400050" lvl="1" indent="0">
              <a:buNone/>
            </a:pPr>
            <a:endParaRPr lang="en-AU" sz="1400" dirty="0"/>
          </a:p>
          <a:p>
            <a:pPr marL="400050" lvl="1" indent="0">
              <a:buNone/>
            </a:pPr>
            <a:r>
              <a:rPr lang="en-AU" sz="1400" dirty="0"/>
              <a:t>10.222. Where a captive insurance is used so that the MNE group can access the reinsurance market to divest itself of risk through insuring risk outside the MNE group, whilst making cost savings over using a third party intermediary…These benefits arise as a result of the concerted actions of the MNE policyholders and the captive insurance. The insured participants jointly contribute with the expectation that each of them will benefit through reduced premiums. This is similar to the type of group-wide arrangements that might exist for other group functions such as purchasing of goods or services. </a:t>
            </a:r>
            <a:r>
              <a:rPr lang="en-AU" sz="1400" b="1" dirty="0"/>
              <a:t>Where the captive insurance insures the risk and reinsures it in the open market, it should receive an appropriate reward for the basic services it provides. The remaining group synergy benefit should be allocated among the insured participants by means of discounted premiums.</a:t>
            </a:r>
            <a:endParaRPr lang="en-AU" sz="1400" dirty="0"/>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423131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Division 832 has been “live” for a year…</a:t>
            </a:r>
            <a:endParaRPr lang="en-US" sz="2000" i="1" dirty="0"/>
          </a:p>
          <a:p>
            <a:pPr marL="0" indent="0">
              <a:buNone/>
            </a:pPr>
            <a:r>
              <a:rPr lang="en-AU" dirty="0"/>
              <a:t>Subdivision 832 of the ITAA 1997 was introduced to target a variety of structured arrangements which resulted in:</a:t>
            </a:r>
          </a:p>
          <a:p>
            <a:r>
              <a:rPr lang="en-AU" dirty="0"/>
              <a:t>Two deductions for one economic expense – known as a deduction-deduction mismatch (see diagram).</a:t>
            </a:r>
          </a:p>
          <a:p>
            <a:r>
              <a:rPr lang="en-AU" dirty="0"/>
              <a:t>A deduction for a payment which was treated as exempt in a foreign jurisdiction (known as a deduction / non-inclusion mismatch).</a:t>
            </a:r>
          </a:p>
          <a:p>
            <a:r>
              <a:rPr lang="en-AU" dirty="0"/>
              <a:t>Certain other mismatches resulting from structured financial arrangements.</a:t>
            </a:r>
          </a:p>
          <a:p>
            <a:pPr marL="0" indent="0">
              <a:buFont typeface="Garamond" pitchFamily="18" charset="0"/>
              <a:buNone/>
            </a:pPr>
            <a:endParaRPr lang="en-AU" dirty="0">
              <a:solidFill>
                <a:schemeClr val="tx1">
                  <a:lumMod val="75000"/>
                  <a:lumOff val="25000"/>
                </a:schemeClr>
              </a:solidFill>
            </a:endParaRPr>
          </a:p>
        </p:txBody>
      </p:sp>
      <p:sp>
        <p:nvSpPr>
          <p:cNvPr id="27" name="Text Box 5">
            <a:extLst>
              <a:ext uri="{FF2B5EF4-FFF2-40B4-BE49-F238E27FC236}">
                <a16:creationId xmlns:a16="http://schemas.microsoft.com/office/drawing/2014/main" id="{66EB9C37-218B-4F7A-986A-DFEB7D4083AF}"/>
              </a:ext>
            </a:extLst>
          </p:cNvPr>
          <p:cNvSpPr txBox="1">
            <a:spLocks noChangeArrowheads="1"/>
          </p:cNvSpPr>
          <p:nvPr/>
        </p:nvSpPr>
        <p:spPr bwMode="auto">
          <a:xfrm>
            <a:off x="4051350" y="3295128"/>
            <a:ext cx="1020429"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200" dirty="0">
                <a:solidFill>
                  <a:schemeClr val="tx1"/>
                </a:solidFill>
              </a:rPr>
              <a:t>Interest Payments</a:t>
            </a:r>
          </a:p>
        </p:txBody>
      </p:sp>
      <p:sp>
        <p:nvSpPr>
          <p:cNvPr id="30" name="Text Box 5">
            <a:extLst>
              <a:ext uri="{FF2B5EF4-FFF2-40B4-BE49-F238E27FC236}">
                <a16:creationId xmlns:a16="http://schemas.microsoft.com/office/drawing/2014/main" id="{254E2867-F588-4A45-B5C8-9D0D29532A96}"/>
              </a:ext>
            </a:extLst>
          </p:cNvPr>
          <p:cNvSpPr txBox="1">
            <a:spLocks noChangeArrowheads="1"/>
          </p:cNvSpPr>
          <p:nvPr/>
        </p:nvSpPr>
        <p:spPr bwMode="auto">
          <a:xfrm>
            <a:off x="808300" y="3067759"/>
            <a:ext cx="1000179" cy="1169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Treated as a company for US Purposes</a:t>
            </a:r>
          </a:p>
        </p:txBody>
      </p:sp>
      <p:sp>
        <p:nvSpPr>
          <p:cNvPr id="38" name="Text Box 5">
            <a:extLst>
              <a:ext uri="{FF2B5EF4-FFF2-40B4-BE49-F238E27FC236}">
                <a16:creationId xmlns:a16="http://schemas.microsoft.com/office/drawing/2014/main" id="{B38863FD-0611-4D76-B22E-E1A07A32A86F}"/>
              </a:ext>
            </a:extLst>
          </p:cNvPr>
          <p:cNvSpPr txBox="1">
            <a:spLocks noChangeArrowheads="1"/>
          </p:cNvSpPr>
          <p:nvPr/>
        </p:nvSpPr>
        <p:spPr bwMode="auto">
          <a:xfrm>
            <a:off x="3599751" y="2520694"/>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600" dirty="0">
                <a:solidFill>
                  <a:schemeClr val="tx1"/>
                </a:solidFill>
              </a:rPr>
              <a:t>AU</a:t>
            </a:r>
          </a:p>
          <a:p>
            <a:pPr algn="ctr" eaLnBrk="1" hangingPunct="1">
              <a:spcBef>
                <a:spcPct val="50000"/>
              </a:spcBef>
            </a:pPr>
            <a:r>
              <a:rPr lang="en-AU" altLang="en-US" sz="1600" dirty="0">
                <a:solidFill>
                  <a:schemeClr val="tx1"/>
                </a:solidFill>
              </a:rPr>
              <a:t>US</a:t>
            </a:r>
          </a:p>
        </p:txBody>
      </p:sp>
      <p:grpSp>
        <p:nvGrpSpPr>
          <p:cNvPr id="4" name="Group 3">
            <a:extLst>
              <a:ext uri="{FF2B5EF4-FFF2-40B4-BE49-F238E27FC236}">
                <a16:creationId xmlns:a16="http://schemas.microsoft.com/office/drawing/2014/main" id="{CF7BB2DB-6D74-43E5-984F-02A8A4FC2333}"/>
              </a:ext>
            </a:extLst>
          </p:cNvPr>
          <p:cNvGrpSpPr/>
          <p:nvPr/>
        </p:nvGrpSpPr>
        <p:grpSpPr>
          <a:xfrm>
            <a:off x="1218348" y="1444872"/>
            <a:ext cx="3391428" cy="3954056"/>
            <a:chOff x="1218348" y="1444872"/>
            <a:chExt cx="3391428" cy="3954056"/>
          </a:xfrm>
        </p:grpSpPr>
        <p:sp>
          <p:nvSpPr>
            <p:cNvPr id="24" name="Rectangle 23">
              <a:extLst>
                <a:ext uri="{FF2B5EF4-FFF2-40B4-BE49-F238E27FC236}">
                  <a16:creationId xmlns:a16="http://schemas.microsoft.com/office/drawing/2014/main" id="{E022F5B7-9674-4383-B0EF-549739C76C0B}"/>
                </a:ext>
              </a:extLst>
            </p:cNvPr>
            <p:cNvSpPr>
              <a:spLocks noChangeArrowheads="1"/>
            </p:cNvSpPr>
            <p:nvPr/>
          </p:nvSpPr>
          <p:spPr bwMode="auto">
            <a:xfrm>
              <a:off x="2007898" y="1929422"/>
              <a:ext cx="1753956" cy="541390"/>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Aus Consol Group</a:t>
              </a:r>
            </a:p>
          </p:txBody>
        </p:sp>
        <p:sp>
          <p:nvSpPr>
            <p:cNvPr id="28" name="Rectangle 27">
              <a:extLst>
                <a:ext uri="{FF2B5EF4-FFF2-40B4-BE49-F238E27FC236}">
                  <a16:creationId xmlns:a16="http://schemas.microsoft.com/office/drawing/2014/main" id="{44ED128D-5F47-4A1D-AD43-B5C173551707}"/>
                </a:ext>
              </a:extLst>
            </p:cNvPr>
            <p:cNvSpPr>
              <a:spLocks noChangeArrowheads="1"/>
            </p:cNvSpPr>
            <p:nvPr/>
          </p:nvSpPr>
          <p:spPr bwMode="auto">
            <a:xfrm>
              <a:off x="2007897" y="3255266"/>
              <a:ext cx="1753956" cy="541390"/>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Delaware General Partnership</a:t>
              </a:r>
            </a:p>
          </p:txBody>
        </p:sp>
        <p:sp>
          <p:nvSpPr>
            <p:cNvPr id="29" name="Rectangle 28">
              <a:extLst>
                <a:ext uri="{FF2B5EF4-FFF2-40B4-BE49-F238E27FC236}">
                  <a16:creationId xmlns:a16="http://schemas.microsoft.com/office/drawing/2014/main" id="{F4AF7AC2-0DDD-4C24-9932-7318FD06A8F2}"/>
                </a:ext>
              </a:extLst>
            </p:cNvPr>
            <p:cNvSpPr>
              <a:spLocks noChangeArrowheads="1"/>
            </p:cNvSpPr>
            <p:nvPr/>
          </p:nvSpPr>
          <p:spPr bwMode="auto">
            <a:xfrm>
              <a:off x="2007896" y="4581108"/>
              <a:ext cx="1753956" cy="492652"/>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US Operating Group</a:t>
              </a:r>
            </a:p>
          </p:txBody>
        </p:sp>
        <p:sp>
          <p:nvSpPr>
            <p:cNvPr id="31" name="Line 4">
              <a:extLst>
                <a:ext uri="{FF2B5EF4-FFF2-40B4-BE49-F238E27FC236}">
                  <a16:creationId xmlns:a16="http://schemas.microsoft.com/office/drawing/2014/main" id="{63397399-9C4F-4E45-9236-2585971B2F94}"/>
                </a:ext>
              </a:extLst>
            </p:cNvPr>
            <p:cNvSpPr>
              <a:spLocks noChangeShapeType="1"/>
            </p:cNvSpPr>
            <p:nvPr/>
          </p:nvSpPr>
          <p:spPr bwMode="auto">
            <a:xfrm>
              <a:off x="1218348" y="2867438"/>
              <a:ext cx="3391428" cy="16750"/>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32" name="Rectangle 31">
              <a:extLst>
                <a:ext uri="{FF2B5EF4-FFF2-40B4-BE49-F238E27FC236}">
                  <a16:creationId xmlns:a16="http://schemas.microsoft.com/office/drawing/2014/main" id="{AA0F4506-6A12-467F-9FC1-3E6BBE335301}"/>
                </a:ext>
              </a:extLst>
            </p:cNvPr>
            <p:cNvSpPr/>
            <p:nvPr/>
          </p:nvSpPr>
          <p:spPr>
            <a:xfrm>
              <a:off x="1839178" y="1444872"/>
              <a:ext cx="2095893" cy="283763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Rectangle 32">
              <a:extLst>
                <a:ext uri="{FF2B5EF4-FFF2-40B4-BE49-F238E27FC236}">
                  <a16:creationId xmlns:a16="http://schemas.microsoft.com/office/drawing/2014/main" id="{04D64D56-C1FD-4248-A70A-8A46414A59EC}"/>
                </a:ext>
              </a:extLst>
            </p:cNvPr>
            <p:cNvSpPr/>
            <p:nvPr/>
          </p:nvSpPr>
          <p:spPr>
            <a:xfrm>
              <a:off x="1716399" y="3093084"/>
              <a:ext cx="2095893" cy="2288453"/>
            </a:xfrm>
            <a:prstGeom prst="rect">
              <a:avLst/>
            </a:prstGeom>
            <a:noFill/>
            <a:ln>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34" name="Straight Connector 33">
              <a:extLst>
                <a:ext uri="{FF2B5EF4-FFF2-40B4-BE49-F238E27FC236}">
                  <a16:creationId xmlns:a16="http://schemas.microsoft.com/office/drawing/2014/main" id="{B265C1D5-0097-478E-BBE3-0BAE6937B3C6}"/>
                </a:ext>
              </a:extLst>
            </p:cNvPr>
            <p:cNvCxnSpPr>
              <a:cxnSpLocks/>
            </p:cNvCxnSpPr>
            <p:nvPr/>
          </p:nvCxnSpPr>
          <p:spPr>
            <a:xfrm flipV="1">
              <a:off x="2009673" y="3241923"/>
              <a:ext cx="876979" cy="541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39075EA-8EB1-4C69-92F0-063A621924F8}"/>
                </a:ext>
              </a:extLst>
            </p:cNvPr>
            <p:cNvCxnSpPr>
              <a:cxnSpLocks/>
            </p:cNvCxnSpPr>
            <p:nvPr/>
          </p:nvCxnSpPr>
          <p:spPr>
            <a:xfrm flipH="1" flipV="1">
              <a:off x="2886652" y="3241923"/>
              <a:ext cx="876977" cy="541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AutoShape 8">
              <a:extLst>
                <a:ext uri="{FF2B5EF4-FFF2-40B4-BE49-F238E27FC236}">
                  <a16:creationId xmlns:a16="http://schemas.microsoft.com/office/drawing/2014/main" id="{DDD3ACD9-2449-4917-A26D-FEE25158AAC5}"/>
                </a:ext>
              </a:extLst>
            </p:cNvPr>
            <p:cNvCxnSpPr>
              <a:cxnSpLocks noChangeShapeType="1"/>
            </p:cNvCxnSpPr>
            <p:nvPr/>
          </p:nvCxnSpPr>
          <p:spPr bwMode="auto">
            <a:xfrm rot="5400000">
              <a:off x="2494534" y="2828256"/>
              <a:ext cx="78445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AutoShape 8">
              <a:extLst>
                <a:ext uri="{FF2B5EF4-FFF2-40B4-BE49-F238E27FC236}">
                  <a16:creationId xmlns:a16="http://schemas.microsoft.com/office/drawing/2014/main" id="{2829452F-58BE-456F-B4EA-10DDC8F2500A}"/>
                </a:ext>
              </a:extLst>
            </p:cNvPr>
            <p:cNvCxnSpPr>
              <a:cxnSpLocks noChangeShapeType="1"/>
            </p:cNvCxnSpPr>
            <p:nvPr/>
          </p:nvCxnSpPr>
          <p:spPr bwMode="auto">
            <a:xfrm rot="5400000">
              <a:off x="2494534" y="4154099"/>
              <a:ext cx="784452"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Line 4">
              <a:extLst>
                <a:ext uri="{FF2B5EF4-FFF2-40B4-BE49-F238E27FC236}">
                  <a16:creationId xmlns:a16="http://schemas.microsoft.com/office/drawing/2014/main" id="{D7972FB2-02B5-4B43-9B14-E4F1F5CA51B9}"/>
                </a:ext>
              </a:extLst>
            </p:cNvPr>
            <p:cNvSpPr>
              <a:spLocks noChangeShapeType="1"/>
            </p:cNvSpPr>
            <p:nvPr/>
          </p:nvSpPr>
          <p:spPr bwMode="auto">
            <a:xfrm>
              <a:off x="3819143" y="3510762"/>
              <a:ext cx="437661" cy="299"/>
            </a:xfrm>
            <a:prstGeom prst="line">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54" name="TextBox 53">
              <a:extLst>
                <a:ext uri="{FF2B5EF4-FFF2-40B4-BE49-F238E27FC236}">
                  <a16:creationId xmlns:a16="http://schemas.microsoft.com/office/drawing/2014/main" id="{1EF482B2-6D3F-4349-8FCA-4C089917E8AC}"/>
                </a:ext>
              </a:extLst>
            </p:cNvPr>
            <p:cNvSpPr txBox="1"/>
            <p:nvPr/>
          </p:nvSpPr>
          <p:spPr>
            <a:xfrm>
              <a:off x="2037645" y="1464301"/>
              <a:ext cx="1760796" cy="369332"/>
            </a:xfrm>
            <a:prstGeom prst="rect">
              <a:avLst/>
            </a:prstGeom>
            <a:noFill/>
          </p:spPr>
          <p:txBody>
            <a:bodyPr wrap="square" rtlCol="0">
              <a:spAutoFit/>
            </a:bodyPr>
            <a:lstStyle/>
            <a:p>
              <a:r>
                <a:rPr lang="en-AU" dirty="0">
                  <a:solidFill>
                    <a:schemeClr val="accent1"/>
                  </a:solidFill>
                </a:rPr>
                <a:t>Australian TCG</a:t>
              </a:r>
            </a:p>
          </p:txBody>
        </p:sp>
        <p:sp>
          <p:nvSpPr>
            <p:cNvPr id="55" name="TextBox 54">
              <a:extLst>
                <a:ext uri="{FF2B5EF4-FFF2-40B4-BE49-F238E27FC236}">
                  <a16:creationId xmlns:a16="http://schemas.microsoft.com/office/drawing/2014/main" id="{DDAA6990-1505-4B5C-BD6A-2F246621E503}"/>
                </a:ext>
              </a:extLst>
            </p:cNvPr>
            <p:cNvSpPr txBox="1"/>
            <p:nvPr/>
          </p:nvSpPr>
          <p:spPr>
            <a:xfrm>
              <a:off x="1826312" y="5091151"/>
              <a:ext cx="2381152" cy="307777"/>
            </a:xfrm>
            <a:prstGeom prst="rect">
              <a:avLst/>
            </a:prstGeom>
            <a:noFill/>
          </p:spPr>
          <p:txBody>
            <a:bodyPr wrap="square" rtlCol="0">
              <a:spAutoFit/>
            </a:bodyPr>
            <a:lstStyle/>
            <a:p>
              <a:r>
                <a:rPr lang="en-AU" sz="1400" dirty="0">
                  <a:solidFill>
                    <a:schemeClr val="accent2"/>
                  </a:solidFill>
                </a:rPr>
                <a:t>US Consolidated Group</a:t>
              </a:r>
            </a:p>
          </p:txBody>
        </p:sp>
      </p:grpSp>
    </p:spTree>
    <p:extLst>
      <p:ext uri="{BB962C8B-B14F-4D97-AF65-F5344CB8AC3E}">
        <p14:creationId xmlns:p14="http://schemas.microsoft.com/office/powerpoint/2010/main" val="4074357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21D03E35-6DE7-453F-B6B8-253D734F54AF}"/>
              </a:ext>
            </a:extLst>
          </p:cNvPr>
          <p:cNvSpPr>
            <a:spLocks noGrp="1"/>
          </p:cNvSpPr>
          <p:nvPr>
            <p:ph type="title"/>
          </p:nvPr>
        </p:nvSpPr>
        <p:spPr>
          <a:xfrm>
            <a:off x="1116396" y="790598"/>
            <a:ext cx="3466540" cy="636695"/>
          </a:xfrm>
        </p:spPr>
        <p:txBody>
          <a:bodyPr>
            <a:normAutofit fontScale="90000"/>
          </a:bodyPr>
          <a:lstStyle/>
          <a:p>
            <a:pPr algn="r"/>
            <a:r>
              <a:rPr lang="en-AU" dirty="0">
                <a:solidFill>
                  <a:srgbClr val="92D050"/>
                </a:solidFill>
              </a:rPr>
              <a:t>[Case Update]</a:t>
            </a:r>
          </a:p>
        </p:txBody>
      </p:sp>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fontScale="92500" lnSpcReduction="1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400" b="1" i="1" dirty="0"/>
              <a:t>Division 832 has been “live” for a year…</a:t>
            </a:r>
            <a:endParaRPr lang="en-US" sz="2400" i="1" dirty="0"/>
          </a:p>
          <a:p>
            <a:pPr marL="0" indent="0">
              <a:buNone/>
            </a:pPr>
            <a:r>
              <a:rPr lang="en-AU" sz="2000" dirty="0"/>
              <a:t>However, it has become quickly apparent, that Division 832 does not only impact large multinationals and deliberately structured arrangements.</a:t>
            </a:r>
          </a:p>
          <a:p>
            <a:r>
              <a:rPr lang="en-AU" sz="2000" dirty="0"/>
              <a:t>Firstly, there is no dollar value limit to the application of the rules.  They apply to all taxpayers and all transactions.</a:t>
            </a:r>
          </a:p>
          <a:p>
            <a:r>
              <a:rPr lang="en-AU" sz="2000" dirty="0"/>
              <a:t>Second, there is no requirement that any tax actually be avoided.  The rules are mechanical, and if they are satisfied they may deny deductions until sufficient income is recognised to offset them.</a:t>
            </a:r>
          </a:p>
          <a:p>
            <a:pPr marL="0" indent="0">
              <a:buFont typeface="Garamond" pitchFamily="18" charset="0"/>
              <a:buNone/>
            </a:pPr>
            <a:endParaRPr lang="en-AU" dirty="0">
              <a:solidFill>
                <a:schemeClr val="tx1">
                  <a:lumMod val="75000"/>
                  <a:lumOff val="25000"/>
                </a:schemeClr>
              </a:solidFill>
            </a:endParaRPr>
          </a:p>
        </p:txBody>
      </p:sp>
      <p:grpSp>
        <p:nvGrpSpPr>
          <p:cNvPr id="32" name="Group 31">
            <a:extLst>
              <a:ext uri="{FF2B5EF4-FFF2-40B4-BE49-F238E27FC236}">
                <a16:creationId xmlns:a16="http://schemas.microsoft.com/office/drawing/2014/main" id="{2536597C-924F-43C3-98F1-ABCF83DDDC7D}"/>
              </a:ext>
            </a:extLst>
          </p:cNvPr>
          <p:cNvGrpSpPr/>
          <p:nvPr/>
        </p:nvGrpSpPr>
        <p:grpSpPr>
          <a:xfrm>
            <a:off x="1218348" y="1444872"/>
            <a:ext cx="3391428" cy="3954056"/>
            <a:chOff x="1218348" y="1444872"/>
            <a:chExt cx="3391428" cy="3954056"/>
          </a:xfrm>
        </p:grpSpPr>
        <p:sp>
          <p:nvSpPr>
            <p:cNvPr id="33" name="Rectangle 32">
              <a:extLst>
                <a:ext uri="{FF2B5EF4-FFF2-40B4-BE49-F238E27FC236}">
                  <a16:creationId xmlns:a16="http://schemas.microsoft.com/office/drawing/2014/main" id="{04CBF21D-69AE-43B3-B055-7F579F05F2B2}"/>
                </a:ext>
              </a:extLst>
            </p:cNvPr>
            <p:cNvSpPr>
              <a:spLocks noChangeArrowheads="1"/>
            </p:cNvSpPr>
            <p:nvPr/>
          </p:nvSpPr>
          <p:spPr bwMode="auto">
            <a:xfrm>
              <a:off x="2007898" y="1929422"/>
              <a:ext cx="1753956" cy="541390"/>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Aus Consol Group</a:t>
              </a:r>
            </a:p>
          </p:txBody>
        </p:sp>
        <p:sp>
          <p:nvSpPr>
            <p:cNvPr id="34" name="Rectangle 33">
              <a:extLst>
                <a:ext uri="{FF2B5EF4-FFF2-40B4-BE49-F238E27FC236}">
                  <a16:creationId xmlns:a16="http://schemas.microsoft.com/office/drawing/2014/main" id="{4B25B698-D704-40AA-AECC-BF4FB33FA248}"/>
                </a:ext>
              </a:extLst>
            </p:cNvPr>
            <p:cNvSpPr>
              <a:spLocks noChangeArrowheads="1"/>
            </p:cNvSpPr>
            <p:nvPr/>
          </p:nvSpPr>
          <p:spPr bwMode="auto">
            <a:xfrm>
              <a:off x="2007897" y="3255266"/>
              <a:ext cx="1753956" cy="541390"/>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Delaware General Partnership</a:t>
              </a:r>
            </a:p>
          </p:txBody>
        </p:sp>
        <p:sp>
          <p:nvSpPr>
            <p:cNvPr id="35" name="Rectangle 34">
              <a:extLst>
                <a:ext uri="{FF2B5EF4-FFF2-40B4-BE49-F238E27FC236}">
                  <a16:creationId xmlns:a16="http://schemas.microsoft.com/office/drawing/2014/main" id="{27DD407C-DE8D-43A8-9805-6361B7B9FCC0}"/>
                </a:ext>
              </a:extLst>
            </p:cNvPr>
            <p:cNvSpPr>
              <a:spLocks noChangeArrowheads="1"/>
            </p:cNvSpPr>
            <p:nvPr/>
          </p:nvSpPr>
          <p:spPr bwMode="auto">
            <a:xfrm>
              <a:off x="2007896" y="4581108"/>
              <a:ext cx="1753956" cy="492652"/>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US Operating Group</a:t>
              </a:r>
            </a:p>
          </p:txBody>
        </p:sp>
        <p:sp>
          <p:nvSpPr>
            <p:cNvPr id="36" name="Line 4">
              <a:extLst>
                <a:ext uri="{FF2B5EF4-FFF2-40B4-BE49-F238E27FC236}">
                  <a16:creationId xmlns:a16="http://schemas.microsoft.com/office/drawing/2014/main" id="{6684C9E8-59B3-48EE-A7C1-FBCBA92B37A5}"/>
                </a:ext>
              </a:extLst>
            </p:cNvPr>
            <p:cNvSpPr>
              <a:spLocks noChangeShapeType="1"/>
            </p:cNvSpPr>
            <p:nvPr/>
          </p:nvSpPr>
          <p:spPr bwMode="auto">
            <a:xfrm>
              <a:off x="1218348" y="2867438"/>
              <a:ext cx="3391428" cy="16750"/>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37" name="Rectangle 36">
              <a:extLst>
                <a:ext uri="{FF2B5EF4-FFF2-40B4-BE49-F238E27FC236}">
                  <a16:creationId xmlns:a16="http://schemas.microsoft.com/office/drawing/2014/main" id="{515E4CF8-F0A7-4B46-8AFC-37ECFD0A1AF2}"/>
                </a:ext>
              </a:extLst>
            </p:cNvPr>
            <p:cNvSpPr/>
            <p:nvPr/>
          </p:nvSpPr>
          <p:spPr>
            <a:xfrm>
              <a:off x="1839178" y="1444872"/>
              <a:ext cx="2095893" cy="283763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8" name="Rectangle 37">
              <a:extLst>
                <a:ext uri="{FF2B5EF4-FFF2-40B4-BE49-F238E27FC236}">
                  <a16:creationId xmlns:a16="http://schemas.microsoft.com/office/drawing/2014/main" id="{935AADBF-20E2-4297-927E-4DF04364CB7F}"/>
                </a:ext>
              </a:extLst>
            </p:cNvPr>
            <p:cNvSpPr/>
            <p:nvPr/>
          </p:nvSpPr>
          <p:spPr>
            <a:xfrm>
              <a:off x="1716399" y="3093084"/>
              <a:ext cx="2095893" cy="2288453"/>
            </a:xfrm>
            <a:prstGeom prst="rect">
              <a:avLst/>
            </a:prstGeom>
            <a:noFill/>
            <a:ln>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39" name="Straight Connector 38">
              <a:extLst>
                <a:ext uri="{FF2B5EF4-FFF2-40B4-BE49-F238E27FC236}">
                  <a16:creationId xmlns:a16="http://schemas.microsoft.com/office/drawing/2014/main" id="{3928CFCE-032E-4A89-AC3E-0C3C484811F8}"/>
                </a:ext>
              </a:extLst>
            </p:cNvPr>
            <p:cNvCxnSpPr>
              <a:cxnSpLocks/>
            </p:cNvCxnSpPr>
            <p:nvPr/>
          </p:nvCxnSpPr>
          <p:spPr>
            <a:xfrm flipV="1">
              <a:off x="2009673" y="3241923"/>
              <a:ext cx="876979" cy="541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7DC8268-C41F-480B-83B0-F7CF119C672A}"/>
                </a:ext>
              </a:extLst>
            </p:cNvPr>
            <p:cNvCxnSpPr>
              <a:cxnSpLocks/>
            </p:cNvCxnSpPr>
            <p:nvPr/>
          </p:nvCxnSpPr>
          <p:spPr>
            <a:xfrm flipH="1" flipV="1">
              <a:off x="2886652" y="3241923"/>
              <a:ext cx="876977" cy="5413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AutoShape 8">
              <a:extLst>
                <a:ext uri="{FF2B5EF4-FFF2-40B4-BE49-F238E27FC236}">
                  <a16:creationId xmlns:a16="http://schemas.microsoft.com/office/drawing/2014/main" id="{CD66B2D0-D2CE-490A-83C9-20D835668246}"/>
                </a:ext>
              </a:extLst>
            </p:cNvPr>
            <p:cNvCxnSpPr>
              <a:cxnSpLocks noChangeShapeType="1"/>
            </p:cNvCxnSpPr>
            <p:nvPr/>
          </p:nvCxnSpPr>
          <p:spPr bwMode="auto">
            <a:xfrm rot="5400000">
              <a:off x="2494534" y="2828256"/>
              <a:ext cx="784454"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AutoShape 8">
              <a:extLst>
                <a:ext uri="{FF2B5EF4-FFF2-40B4-BE49-F238E27FC236}">
                  <a16:creationId xmlns:a16="http://schemas.microsoft.com/office/drawing/2014/main" id="{84BA2182-0553-465F-B64C-901A0D824336}"/>
                </a:ext>
              </a:extLst>
            </p:cNvPr>
            <p:cNvCxnSpPr>
              <a:cxnSpLocks noChangeShapeType="1"/>
            </p:cNvCxnSpPr>
            <p:nvPr/>
          </p:nvCxnSpPr>
          <p:spPr bwMode="auto">
            <a:xfrm rot="5400000">
              <a:off x="2494534" y="4154099"/>
              <a:ext cx="784452" cy="1"/>
            </a:xfrm>
            <a:prstGeom prst="bentConnector3">
              <a:avLst>
                <a:gd name="adj1" fmla="val 50000"/>
              </a:avLst>
            </a:prstGeom>
            <a:noFill/>
            <a:ln w="28575">
              <a:solidFill>
                <a:srgbClr val="C0143C"/>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Line 4">
              <a:extLst>
                <a:ext uri="{FF2B5EF4-FFF2-40B4-BE49-F238E27FC236}">
                  <a16:creationId xmlns:a16="http://schemas.microsoft.com/office/drawing/2014/main" id="{22E0F23F-BE71-416D-A514-326D9ECC97A0}"/>
                </a:ext>
              </a:extLst>
            </p:cNvPr>
            <p:cNvSpPr>
              <a:spLocks noChangeShapeType="1"/>
            </p:cNvSpPr>
            <p:nvPr/>
          </p:nvSpPr>
          <p:spPr bwMode="auto">
            <a:xfrm>
              <a:off x="3819143" y="3510762"/>
              <a:ext cx="437661" cy="299"/>
            </a:xfrm>
            <a:prstGeom prst="line">
              <a:avLst/>
            </a:prstGeom>
            <a:noFill/>
            <a:ln w="28575">
              <a:solidFill>
                <a:srgbClr val="C0143C"/>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44" name="TextBox 43">
              <a:extLst>
                <a:ext uri="{FF2B5EF4-FFF2-40B4-BE49-F238E27FC236}">
                  <a16:creationId xmlns:a16="http://schemas.microsoft.com/office/drawing/2014/main" id="{4261D1EC-0183-4AAA-B4A7-A4C39E0E56AC}"/>
                </a:ext>
              </a:extLst>
            </p:cNvPr>
            <p:cNvSpPr txBox="1"/>
            <p:nvPr/>
          </p:nvSpPr>
          <p:spPr>
            <a:xfrm>
              <a:off x="2037645" y="1464301"/>
              <a:ext cx="1760796" cy="369332"/>
            </a:xfrm>
            <a:prstGeom prst="rect">
              <a:avLst/>
            </a:prstGeom>
            <a:noFill/>
          </p:spPr>
          <p:txBody>
            <a:bodyPr wrap="square" rtlCol="0">
              <a:spAutoFit/>
            </a:bodyPr>
            <a:lstStyle/>
            <a:p>
              <a:r>
                <a:rPr lang="en-AU" dirty="0">
                  <a:solidFill>
                    <a:schemeClr val="accent1"/>
                  </a:solidFill>
                </a:rPr>
                <a:t>Australian TCG</a:t>
              </a:r>
            </a:p>
          </p:txBody>
        </p:sp>
        <p:sp>
          <p:nvSpPr>
            <p:cNvPr id="48" name="TextBox 47">
              <a:extLst>
                <a:ext uri="{FF2B5EF4-FFF2-40B4-BE49-F238E27FC236}">
                  <a16:creationId xmlns:a16="http://schemas.microsoft.com/office/drawing/2014/main" id="{F25C2290-646C-4E64-9F8A-CF7BDF6F2DA5}"/>
                </a:ext>
              </a:extLst>
            </p:cNvPr>
            <p:cNvSpPr txBox="1"/>
            <p:nvPr/>
          </p:nvSpPr>
          <p:spPr>
            <a:xfrm>
              <a:off x="1826312" y="5091151"/>
              <a:ext cx="2381152" cy="307777"/>
            </a:xfrm>
            <a:prstGeom prst="rect">
              <a:avLst/>
            </a:prstGeom>
            <a:noFill/>
          </p:spPr>
          <p:txBody>
            <a:bodyPr wrap="square" rtlCol="0">
              <a:spAutoFit/>
            </a:bodyPr>
            <a:lstStyle/>
            <a:p>
              <a:r>
                <a:rPr lang="en-AU" sz="1400" dirty="0">
                  <a:solidFill>
                    <a:schemeClr val="accent2"/>
                  </a:solidFill>
                </a:rPr>
                <a:t>US Consolidated Group</a:t>
              </a:r>
            </a:p>
          </p:txBody>
        </p:sp>
      </p:grpSp>
      <p:sp>
        <p:nvSpPr>
          <p:cNvPr id="49" name="Text Box 5">
            <a:extLst>
              <a:ext uri="{FF2B5EF4-FFF2-40B4-BE49-F238E27FC236}">
                <a16:creationId xmlns:a16="http://schemas.microsoft.com/office/drawing/2014/main" id="{74661039-279C-4FE9-9D62-8A3EE5D3EFC6}"/>
              </a:ext>
            </a:extLst>
          </p:cNvPr>
          <p:cNvSpPr txBox="1">
            <a:spLocks noChangeArrowheads="1"/>
          </p:cNvSpPr>
          <p:nvPr/>
        </p:nvSpPr>
        <p:spPr bwMode="auto">
          <a:xfrm>
            <a:off x="4051350" y="3295128"/>
            <a:ext cx="1020429"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200" dirty="0">
                <a:solidFill>
                  <a:schemeClr val="tx1"/>
                </a:solidFill>
              </a:rPr>
              <a:t>Interest Payments</a:t>
            </a:r>
          </a:p>
        </p:txBody>
      </p:sp>
      <p:sp>
        <p:nvSpPr>
          <p:cNvPr id="50" name="Text Box 5">
            <a:extLst>
              <a:ext uri="{FF2B5EF4-FFF2-40B4-BE49-F238E27FC236}">
                <a16:creationId xmlns:a16="http://schemas.microsoft.com/office/drawing/2014/main" id="{C451030C-B752-4B99-B214-F399371911AE}"/>
              </a:ext>
            </a:extLst>
          </p:cNvPr>
          <p:cNvSpPr txBox="1">
            <a:spLocks noChangeArrowheads="1"/>
          </p:cNvSpPr>
          <p:nvPr/>
        </p:nvSpPr>
        <p:spPr bwMode="auto">
          <a:xfrm>
            <a:off x="808300" y="3067759"/>
            <a:ext cx="1000179" cy="11695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Treated as a company for US Purposes</a:t>
            </a:r>
          </a:p>
        </p:txBody>
      </p:sp>
      <p:sp>
        <p:nvSpPr>
          <p:cNvPr id="51" name="Text Box 5">
            <a:extLst>
              <a:ext uri="{FF2B5EF4-FFF2-40B4-BE49-F238E27FC236}">
                <a16:creationId xmlns:a16="http://schemas.microsoft.com/office/drawing/2014/main" id="{395EE19A-3DF0-4A3E-A5E9-ABFC7AC77289}"/>
              </a:ext>
            </a:extLst>
          </p:cNvPr>
          <p:cNvSpPr txBox="1">
            <a:spLocks noChangeArrowheads="1"/>
          </p:cNvSpPr>
          <p:nvPr/>
        </p:nvSpPr>
        <p:spPr bwMode="auto">
          <a:xfrm>
            <a:off x="3599751" y="2520694"/>
            <a:ext cx="1270239"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600" dirty="0">
                <a:solidFill>
                  <a:schemeClr val="tx1"/>
                </a:solidFill>
              </a:rPr>
              <a:t>AU</a:t>
            </a:r>
          </a:p>
          <a:p>
            <a:pPr algn="ctr" eaLnBrk="1" hangingPunct="1">
              <a:spcBef>
                <a:spcPct val="50000"/>
              </a:spcBef>
            </a:pPr>
            <a:r>
              <a:rPr lang="en-AU" altLang="en-US" sz="1600" dirty="0">
                <a:solidFill>
                  <a:schemeClr val="tx1"/>
                </a:solidFill>
              </a:rPr>
              <a:t>US</a:t>
            </a:r>
          </a:p>
        </p:txBody>
      </p:sp>
    </p:spTree>
    <p:extLst>
      <p:ext uri="{BB962C8B-B14F-4D97-AF65-F5344CB8AC3E}">
        <p14:creationId xmlns:p14="http://schemas.microsoft.com/office/powerpoint/2010/main" val="3248136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Division 832 has been “live” for a year…</a:t>
            </a:r>
            <a:endParaRPr lang="en-US" sz="2000" i="1" dirty="0"/>
          </a:p>
          <a:p>
            <a:r>
              <a:rPr lang="en-AU" dirty="0"/>
              <a:t>The rules are not limited in scope to taxpayers of a particular size or complexity.</a:t>
            </a:r>
          </a:p>
          <a:p>
            <a:r>
              <a:rPr lang="en-AU" dirty="0"/>
              <a:t>There is no tax avoidance requirement – they operate mechanically if two deductions are available even if all income will be subject to double tax. </a:t>
            </a:r>
          </a:p>
          <a:p>
            <a:r>
              <a:rPr lang="en-AU" dirty="0"/>
              <a:t>A “pure” double tax structure (i.e. taxed in both countries subject to FITO / credits) will technically trigger the rules in loss years.</a:t>
            </a:r>
          </a:p>
          <a:p>
            <a:r>
              <a:rPr lang="en-AU" dirty="0"/>
              <a:t>Taxpayers with relatively simple outbound structures should review their affairs – particularly if foreign entities are in losses.</a:t>
            </a:r>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C3C74C77-1CDA-4906-9CFB-45CDE25849F4}"/>
              </a:ext>
            </a:extLst>
          </p:cNvPr>
          <p:cNvGrpSpPr/>
          <p:nvPr/>
        </p:nvGrpSpPr>
        <p:grpSpPr>
          <a:xfrm>
            <a:off x="1144850" y="1842987"/>
            <a:ext cx="3409632" cy="3487570"/>
            <a:chOff x="135673" y="915989"/>
            <a:chExt cx="3409632" cy="3487570"/>
          </a:xfrm>
        </p:grpSpPr>
        <p:sp>
          <p:nvSpPr>
            <p:cNvPr id="41" name="Rectangle 40">
              <a:extLst>
                <a:ext uri="{FF2B5EF4-FFF2-40B4-BE49-F238E27FC236}">
                  <a16:creationId xmlns:a16="http://schemas.microsoft.com/office/drawing/2014/main" id="{E5938A8B-28DF-4CFD-A157-8CB3D7E5E339}"/>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42" name="Straight Connector 41">
              <a:extLst>
                <a:ext uri="{FF2B5EF4-FFF2-40B4-BE49-F238E27FC236}">
                  <a16:creationId xmlns:a16="http://schemas.microsoft.com/office/drawing/2014/main" id="{8B2DB164-E86F-4917-B45C-7BED4B99C2F7}"/>
                </a:ext>
              </a:extLst>
            </p:cNvPr>
            <p:cNvCxnSpPr>
              <a:cxnSpLocks/>
              <a:stCxn id="41" idx="1"/>
              <a:endCxn id="45"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22F19704-1E0D-4721-A271-D2EC54D4943C}"/>
                </a:ext>
              </a:extLst>
            </p:cNvPr>
            <p:cNvCxnSpPr>
              <a:cxnSpLocks/>
              <a:stCxn id="45"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E411F1BE-FBCA-491F-8357-F4A077AA63F1}"/>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Isosceles Triangle 44">
              <a:extLst>
                <a:ext uri="{FF2B5EF4-FFF2-40B4-BE49-F238E27FC236}">
                  <a16:creationId xmlns:a16="http://schemas.microsoft.com/office/drawing/2014/main" id="{395FF580-F8DF-4FED-80B1-8D7836536A7A}"/>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6" name="TextBox 45">
              <a:extLst>
                <a:ext uri="{FF2B5EF4-FFF2-40B4-BE49-F238E27FC236}">
                  <a16:creationId xmlns:a16="http://schemas.microsoft.com/office/drawing/2014/main" id="{EA31DFD1-7C87-4C78-8BFC-3FF53BD465FC}"/>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7" name="Oval 46">
              <a:extLst>
                <a:ext uri="{FF2B5EF4-FFF2-40B4-BE49-F238E27FC236}">
                  <a16:creationId xmlns:a16="http://schemas.microsoft.com/office/drawing/2014/main" id="{67886FC8-C379-429E-ADDD-D7E3619B171F}"/>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8" name="Straight Connector 47">
              <a:extLst>
                <a:ext uri="{FF2B5EF4-FFF2-40B4-BE49-F238E27FC236}">
                  <a16:creationId xmlns:a16="http://schemas.microsoft.com/office/drawing/2014/main" id="{F51EAAC2-1771-4989-8234-6790B9BE3828}"/>
                </a:ext>
              </a:extLst>
            </p:cNvPr>
            <p:cNvCxnSpPr>
              <a:cxnSpLocks/>
              <a:stCxn id="47" idx="0"/>
              <a:endCxn id="45"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942AE860-40C5-4623-8620-9B119782E429}"/>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a:extLst>
                <a:ext uri="{FF2B5EF4-FFF2-40B4-BE49-F238E27FC236}">
                  <a16:creationId xmlns:a16="http://schemas.microsoft.com/office/drawing/2014/main" id="{E174B5E5-FD96-4E52-AD83-5C024A625D2F}"/>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1" name="TextBox 50">
              <a:extLst>
                <a:ext uri="{FF2B5EF4-FFF2-40B4-BE49-F238E27FC236}">
                  <a16:creationId xmlns:a16="http://schemas.microsoft.com/office/drawing/2014/main" id="{ABE38FC9-5984-43DB-95B4-480DA6A39B43}"/>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2" name="Graphic 51" descr="Man">
            <a:extLst>
              <a:ext uri="{FF2B5EF4-FFF2-40B4-BE49-F238E27FC236}">
                <a16:creationId xmlns:a16="http://schemas.microsoft.com/office/drawing/2014/main" id="{4A783BA7-1096-49ED-9C42-C605AFE55E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3202" y="1781070"/>
            <a:ext cx="758773" cy="758773"/>
          </a:xfrm>
          <a:prstGeom prst="rect">
            <a:avLst/>
          </a:prstGeom>
        </p:spPr>
      </p:pic>
    </p:spTree>
    <p:extLst>
      <p:ext uri="{BB962C8B-B14F-4D97-AF65-F5344CB8AC3E}">
        <p14:creationId xmlns:p14="http://schemas.microsoft.com/office/powerpoint/2010/main" val="3272725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fontScale="925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400" b="1" i="1" dirty="0"/>
              <a:t>Division 832 has been “live” for a year…</a:t>
            </a:r>
            <a:endParaRPr lang="en-US" sz="2400" i="1" dirty="0"/>
          </a:p>
          <a:p>
            <a:r>
              <a:rPr lang="en-AU" sz="2000" dirty="0"/>
              <a:t>The rules are mechanically complex and then require identification of a primary response country and a secondary response country.</a:t>
            </a:r>
          </a:p>
          <a:p>
            <a:r>
              <a:rPr lang="en-AU" sz="2000" dirty="0"/>
              <a:t>If Australia is a secondary response country, then action is only required in certain circumstances.</a:t>
            </a:r>
          </a:p>
          <a:p>
            <a:r>
              <a:rPr lang="en-AU" sz="2000" dirty="0"/>
              <a:t>If Australia is a primary response country (which it usually is), then it usually is required to deny a deduction to the extent of the </a:t>
            </a:r>
            <a:r>
              <a:rPr lang="en-AU" sz="2000" i="1" dirty="0"/>
              <a:t>neutralising amount</a:t>
            </a:r>
            <a:r>
              <a:rPr lang="en-AU" sz="2000" dirty="0"/>
              <a:t> unless there is a sufficient amount of </a:t>
            </a:r>
            <a:r>
              <a:rPr lang="en-AU" sz="2000" i="1" dirty="0"/>
              <a:t>dual inclusion income </a:t>
            </a:r>
            <a:r>
              <a:rPr lang="en-AU" sz="2000" dirty="0"/>
              <a:t>in the current, prior or future years to offset the double deduction (calculation intensive rules require adjustments for FITOs).</a:t>
            </a:r>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7AE13640-AEC5-4FA4-99FB-C000997262CB}"/>
              </a:ext>
            </a:extLst>
          </p:cNvPr>
          <p:cNvGrpSpPr/>
          <p:nvPr/>
        </p:nvGrpSpPr>
        <p:grpSpPr>
          <a:xfrm>
            <a:off x="1144850" y="1842987"/>
            <a:ext cx="3409632" cy="3487570"/>
            <a:chOff x="135673" y="915989"/>
            <a:chExt cx="3409632" cy="3487570"/>
          </a:xfrm>
        </p:grpSpPr>
        <p:sp>
          <p:nvSpPr>
            <p:cNvPr id="27" name="Rectangle 26">
              <a:extLst>
                <a:ext uri="{FF2B5EF4-FFF2-40B4-BE49-F238E27FC236}">
                  <a16:creationId xmlns:a16="http://schemas.microsoft.com/office/drawing/2014/main" id="{6B4ED42E-41BC-4394-BEBC-A932290ED0CF}"/>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28" name="Straight Connector 27">
              <a:extLst>
                <a:ext uri="{FF2B5EF4-FFF2-40B4-BE49-F238E27FC236}">
                  <a16:creationId xmlns:a16="http://schemas.microsoft.com/office/drawing/2014/main" id="{3DE422E5-3499-4AA8-B5B9-40FE764C4407}"/>
                </a:ext>
              </a:extLst>
            </p:cNvPr>
            <p:cNvCxnSpPr>
              <a:cxnSpLocks/>
              <a:stCxn id="27" idx="1"/>
              <a:endCxn id="31"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EAED349D-388E-4804-B015-BCBA67B02D03}"/>
                </a:ext>
              </a:extLst>
            </p:cNvPr>
            <p:cNvCxnSpPr>
              <a:cxnSpLocks/>
              <a:stCxn id="31"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56723AB2-6308-4FE7-835A-D4610B1905D4}"/>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35D9C394-6523-4197-80CE-979382844927}"/>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5" name="TextBox 44">
              <a:extLst>
                <a:ext uri="{FF2B5EF4-FFF2-40B4-BE49-F238E27FC236}">
                  <a16:creationId xmlns:a16="http://schemas.microsoft.com/office/drawing/2014/main" id="{32834D82-B72F-42E6-AA15-927BD62F3FF6}"/>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6" name="Oval 45">
              <a:extLst>
                <a:ext uri="{FF2B5EF4-FFF2-40B4-BE49-F238E27FC236}">
                  <a16:creationId xmlns:a16="http://schemas.microsoft.com/office/drawing/2014/main" id="{2900CAD1-6FC2-4605-83E7-961412753BB0}"/>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7" name="Straight Connector 46">
              <a:extLst>
                <a:ext uri="{FF2B5EF4-FFF2-40B4-BE49-F238E27FC236}">
                  <a16:creationId xmlns:a16="http://schemas.microsoft.com/office/drawing/2014/main" id="{C71CCE75-6462-4217-AA8F-652E6D8B4B6D}"/>
                </a:ext>
              </a:extLst>
            </p:cNvPr>
            <p:cNvCxnSpPr>
              <a:cxnSpLocks/>
              <a:stCxn id="46" idx="0"/>
              <a:endCxn id="31"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31FD73CA-DC86-474B-A054-FCE934C12B3C}"/>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52">
              <a:extLst>
                <a:ext uri="{FF2B5EF4-FFF2-40B4-BE49-F238E27FC236}">
                  <a16:creationId xmlns:a16="http://schemas.microsoft.com/office/drawing/2014/main" id="{83A43C9E-6AFB-41FF-8AE2-E46C0311D097}"/>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4" name="TextBox 53">
              <a:extLst>
                <a:ext uri="{FF2B5EF4-FFF2-40B4-BE49-F238E27FC236}">
                  <a16:creationId xmlns:a16="http://schemas.microsoft.com/office/drawing/2014/main" id="{FC019FB6-5FAD-4DAC-8883-CDEFEBA9247F}"/>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5" name="Graphic 54" descr="Man">
            <a:extLst>
              <a:ext uri="{FF2B5EF4-FFF2-40B4-BE49-F238E27FC236}">
                <a16:creationId xmlns:a16="http://schemas.microsoft.com/office/drawing/2014/main" id="{7AECA8E5-F887-4B4E-BFF6-2C65041574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202" y="1781070"/>
            <a:ext cx="758773" cy="758773"/>
          </a:xfrm>
          <a:prstGeom prst="rect">
            <a:avLst/>
          </a:prstGeom>
        </p:spPr>
      </p:pic>
      <p:sp>
        <p:nvSpPr>
          <p:cNvPr id="3" name="Title 2">
            <a:extLst>
              <a:ext uri="{FF2B5EF4-FFF2-40B4-BE49-F238E27FC236}">
                <a16:creationId xmlns:a16="http://schemas.microsoft.com/office/drawing/2014/main" id="{336FACC7-678E-4643-85CA-24A6D9B1C89D}"/>
              </a:ext>
            </a:extLst>
          </p:cNvPr>
          <p:cNvSpPr>
            <a:spLocks noGrp="1"/>
          </p:cNvSpPr>
          <p:nvPr>
            <p:ph type="title"/>
          </p:nvPr>
        </p:nvSpPr>
        <p:spPr/>
        <p:txBody>
          <a:bodyPr/>
          <a:lstStyle/>
          <a:p>
            <a:endParaRPr lang="en-AU"/>
          </a:p>
        </p:txBody>
      </p:sp>
    </p:spTree>
    <p:extLst>
      <p:ext uri="{BB962C8B-B14F-4D97-AF65-F5344CB8AC3E}">
        <p14:creationId xmlns:p14="http://schemas.microsoft.com/office/powerpoint/2010/main" val="1980327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Division 832 has been “live” for a year…</a:t>
            </a:r>
            <a:endParaRPr lang="en-US" sz="2000" i="1" dirty="0"/>
          </a:p>
          <a:p>
            <a:pPr marL="0" indent="0">
              <a:buNone/>
            </a:pPr>
            <a:r>
              <a:rPr lang="en-AU" dirty="0"/>
              <a:t>Very broadly, for Subdivision 832-G of the ITAA 1997 to operate there must be:</a:t>
            </a:r>
          </a:p>
          <a:p>
            <a:pPr marL="0" indent="0">
              <a:buNone/>
            </a:pPr>
            <a:endParaRPr lang="en-AU" dirty="0"/>
          </a:p>
          <a:p>
            <a:pPr marL="457200" indent="-457200"/>
            <a:r>
              <a:rPr lang="en-AU" dirty="0"/>
              <a:t>a </a:t>
            </a:r>
            <a:r>
              <a:rPr lang="en-AU" i="1" dirty="0"/>
              <a:t>liable entity</a:t>
            </a:r>
            <a:r>
              <a:rPr lang="en-AU" dirty="0"/>
              <a:t> in at least one deducting country or a member of a consolidated group (s 832-325 of the ITAA 1997); and</a:t>
            </a:r>
          </a:p>
          <a:p>
            <a:pPr marL="457200" indent="-457200"/>
            <a:r>
              <a:rPr lang="en-AU" dirty="0"/>
              <a:t>the payment must give rise to a </a:t>
            </a:r>
            <a:r>
              <a:rPr lang="en-AU" i="1" dirty="0"/>
              <a:t>deduction/deduction mismatch.</a:t>
            </a:r>
            <a:endParaRPr lang="en-AU" dirty="0"/>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C3C74C77-1CDA-4906-9CFB-45CDE25849F4}"/>
              </a:ext>
            </a:extLst>
          </p:cNvPr>
          <p:cNvGrpSpPr/>
          <p:nvPr/>
        </p:nvGrpSpPr>
        <p:grpSpPr>
          <a:xfrm>
            <a:off x="1144850" y="1842987"/>
            <a:ext cx="3409632" cy="3487570"/>
            <a:chOff x="135673" y="915989"/>
            <a:chExt cx="3409632" cy="3487570"/>
          </a:xfrm>
        </p:grpSpPr>
        <p:sp>
          <p:nvSpPr>
            <p:cNvPr id="41" name="Rectangle 40">
              <a:extLst>
                <a:ext uri="{FF2B5EF4-FFF2-40B4-BE49-F238E27FC236}">
                  <a16:creationId xmlns:a16="http://schemas.microsoft.com/office/drawing/2014/main" id="{E5938A8B-28DF-4CFD-A157-8CB3D7E5E339}"/>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42" name="Straight Connector 41">
              <a:extLst>
                <a:ext uri="{FF2B5EF4-FFF2-40B4-BE49-F238E27FC236}">
                  <a16:creationId xmlns:a16="http://schemas.microsoft.com/office/drawing/2014/main" id="{8B2DB164-E86F-4917-B45C-7BED4B99C2F7}"/>
                </a:ext>
              </a:extLst>
            </p:cNvPr>
            <p:cNvCxnSpPr>
              <a:cxnSpLocks/>
              <a:stCxn id="41" idx="1"/>
              <a:endCxn id="45"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22F19704-1E0D-4721-A271-D2EC54D4943C}"/>
                </a:ext>
              </a:extLst>
            </p:cNvPr>
            <p:cNvCxnSpPr>
              <a:cxnSpLocks/>
              <a:stCxn id="45"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E411F1BE-FBCA-491F-8357-F4A077AA63F1}"/>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Isosceles Triangle 44">
              <a:extLst>
                <a:ext uri="{FF2B5EF4-FFF2-40B4-BE49-F238E27FC236}">
                  <a16:creationId xmlns:a16="http://schemas.microsoft.com/office/drawing/2014/main" id="{395FF580-F8DF-4FED-80B1-8D7836536A7A}"/>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6" name="TextBox 45">
              <a:extLst>
                <a:ext uri="{FF2B5EF4-FFF2-40B4-BE49-F238E27FC236}">
                  <a16:creationId xmlns:a16="http://schemas.microsoft.com/office/drawing/2014/main" id="{EA31DFD1-7C87-4C78-8BFC-3FF53BD465FC}"/>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7" name="Oval 46">
              <a:extLst>
                <a:ext uri="{FF2B5EF4-FFF2-40B4-BE49-F238E27FC236}">
                  <a16:creationId xmlns:a16="http://schemas.microsoft.com/office/drawing/2014/main" id="{67886FC8-C379-429E-ADDD-D7E3619B171F}"/>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8" name="Straight Connector 47">
              <a:extLst>
                <a:ext uri="{FF2B5EF4-FFF2-40B4-BE49-F238E27FC236}">
                  <a16:creationId xmlns:a16="http://schemas.microsoft.com/office/drawing/2014/main" id="{F51EAAC2-1771-4989-8234-6790B9BE3828}"/>
                </a:ext>
              </a:extLst>
            </p:cNvPr>
            <p:cNvCxnSpPr>
              <a:cxnSpLocks/>
              <a:stCxn id="47" idx="0"/>
              <a:endCxn id="45"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942AE860-40C5-4623-8620-9B119782E429}"/>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a:extLst>
                <a:ext uri="{FF2B5EF4-FFF2-40B4-BE49-F238E27FC236}">
                  <a16:creationId xmlns:a16="http://schemas.microsoft.com/office/drawing/2014/main" id="{E174B5E5-FD96-4E52-AD83-5C024A625D2F}"/>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1" name="TextBox 50">
              <a:extLst>
                <a:ext uri="{FF2B5EF4-FFF2-40B4-BE49-F238E27FC236}">
                  <a16:creationId xmlns:a16="http://schemas.microsoft.com/office/drawing/2014/main" id="{ABE38FC9-5984-43DB-95B4-480DA6A39B43}"/>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2" name="Graphic 51" descr="Man">
            <a:extLst>
              <a:ext uri="{FF2B5EF4-FFF2-40B4-BE49-F238E27FC236}">
                <a16:creationId xmlns:a16="http://schemas.microsoft.com/office/drawing/2014/main" id="{4A783BA7-1096-49ED-9C42-C605AFE55E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3202" y="1781070"/>
            <a:ext cx="758773" cy="758773"/>
          </a:xfrm>
          <a:prstGeom prst="rect">
            <a:avLst/>
          </a:prstGeom>
        </p:spPr>
      </p:pic>
    </p:spTree>
    <p:extLst>
      <p:ext uri="{BB962C8B-B14F-4D97-AF65-F5344CB8AC3E}">
        <p14:creationId xmlns:p14="http://schemas.microsoft.com/office/powerpoint/2010/main" val="440708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400" b="1" i="1" dirty="0"/>
              <a:t>Division 832 has been “live” for a year…</a:t>
            </a:r>
            <a:endParaRPr lang="en-US" sz="2400" i="1" dirty="0"/>
          </a:p>
          <a:p>
            <a:r>
              <a:rPr lang="en-AU" sz="2000" dirty="0"/>
              <a:t>The definition of liable entity for Australia means, “</a:t>
            </a:r>
            <a:r>
              <a:rPr lang="en-AU" sz="2000" i="1" dirty="0"/>
              <a:t>tax is imposed on the entity in respect of all or part of its income or profits for an income year</a:t>
            </a:r>
            <a:r>
              <a:rPr lang="en-AU" sz="2000" dirty="0"/>
              <a:t>”.</a:t>
            </a:r>
          </a:p>
          <a:p>
            <a:r>
              <a:rPr lang="en-AU" sz="2000" dirty="0"/>
              <a:t>The definition of liable entity for foreign countries, “</a:t>
            </a:r>
            <a:r>
              <a:rPr lang="en-AU" sz="2000" i="1" dirty="0"/>
              <a:t>foreign income tax…is imposed under the law of the foreign country on the entity in respect of all or part of its income or profits for a foreign tax period”</a:t>
            </a:r>
            <a:r>
              <a:rPr lang="en-AU" sz="2000" dirty="0"/>
              <a:t>.</a:t>
            </a:r>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7AE13640-AEC5-4FA4-99FB-C000997262CB}"/>
              </a:ext>
            </a:extLst>
          </p:cNvPr>
          <p:cNvGrpSpPr/>
          <p:nvPr/>
        </p:nvGrpSpPr>
        <p:grpSpPr>
          <a:xfrm>
            <a:off x="1144850" y="1842987"/>
            <a:ext cx="3409632" cy="3487570"/>
            <a:chOff x="135673" y="915989"/>
            <a:chExt cx="3409632" cy="3487570"/>
          </a:xfrm>
        </p:grpSpPr>
        <p:sp>
          <p:nvSpPr>
            <p:cNvPr id="27" name="Rectangle 26">
              <a:extLst>
                <a:ext uri="{FF2B5EF4-FFF2-40B4-BE49-F238E27FC236}">
                  <a16:creationId xmlns:a16="http://schemas.microsoft.com/office/drawing/2014/main" id="{6B4ED42E-41BC-4394-BEBC-A932290ED0CF}"/>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28" name="Straight Connector 27">
              <a:extLst>
                <a:ext uri="{FF2B5EF4-FFF2-40B4-BE49-F238E27FC236}">
                  <a16:creationId xmlns:a16="http://schemas.microsoft.com/office/drawing/2014/main" id="{3DE422E5-3499-4AA8-B5B9-40FE764C4407}"/>
                </a:ext>
              </a:extLst>
            </p:cNvPr>
            <p:cNvCxnSpPr>
              <a:cxnSpLocks/>
              <a:stCxn id="27" idx="1"/>
              <a:endCxn id="31"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EAED349D-388E-4804-B015-BCBA67B02D03}"/>
                </a:ext>
              </a:extLst>
            </p:cNvPr>
            <p:cNvCxnSpPr>
              <a:cxnSpLocks/>
              <a:stCxn id="31"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56723AB2-6308-4FE7-835A-D4610B1905D4}"/>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35D9C394-6523-4197-80CE-979382844927}"/>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5" name="TextBox 44">
              <a:extLst>
                <a:ext uri="{FF2B5EF4-FFF2-40B4-BE49-F238E27FC236}">
                  <a16:creationId xmlns:a16="http://schemas.microsoft.com/office/drawing/2014/main" id="{32834D82-B72F-42E6-AA15-927BD62F3FF6}"/>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6" name="Oval 45">
              <a:extLst>
                <a:ext uri="{FF2B5EF4-FFF2-40B4-BE49-F238E27FC236}">
                  <a16:creationId xmlns:a16="http://schemas.microsoft.com/office/drawing/2014/main" id="{2900CAD1-6FC2-4605-83E7-961412753BB0}"/>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7" name="Straight Connector 46">
              <a:extLst>
                <a:ext uri="{FF2B5EF4-FFF2-40B4-BE49-F238E27FC236}">
                  <a16:creationId xmlns:a16="http://schemas.microsoft.com/office/drawing/2014/main" id="{C71CCE75-6462-4217-AA8F-652E6D8B4B6D}"/>
                </a:ext>
              </a:extLst>
            </p:cNvPr>
            <p:cNvCxnSpPr>
              <a:cxnSpLocks/>
              <a:stCxn id="46" idx="0"/>
              <a:endCxn id="31"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31FD73CA-DC86-474B-A054-FCE934C12B3C}"/>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52">
              <a:extLst>
                <a:ext uri="{FF2B5EF4-FFF2-40B4-BE49-F238E27FC236}">
                  <a16:creationId xmlns:a16="http://schemas.microsoft.com/office/drawing/2014/main" id="{83A43C9E-6AFB-41FF-8AE2-E46C0311D097}"/>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4" name="TextBox 53">
              <a:extLst>
                <a:ext uri="{FF2B5EF4-FFF2-40B4-BE49-F238E27FC236}">
                  <a16:creationId xmlns:a16="http://schemas.microsoft.com/office/drawing/2014/main" id="{FC019FB6-5FAD-4DAC-8883-CDEFEBA9247F}"/>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5" name="Graphic 54" descr="Man">
            <a:extLst>
              <a:ext uri="{FF2B5EF4-FFF2-40B4-BE49-F238E27FC236}">
                <a16:creationId xmlns:a16="http://schemas.microsoft.com/office/drawing/2014/main" id="{7AECA8E5-F887-4B4E-BFF6-2C65041574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202" y="1781070"/>
            <a:ext cx="758773" cy="758773"/>
          </a:xfrm>
          <a:prstGeom prst="rect">
            <a:avLst/>
          </a:prstGeom>
        </p:spPr>
      </p:pic>
    </p:spTree>
    <p:extLst>
      <p:ext uri="{BB962C8B-B14F-4D97-AF65-F5344CB8AC3E}">
        <p14:creationId xmlns:p14="http://schemas.microsoft.com/office/powerpoint/2010/main" val="530326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lnSpcReduction="1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Division 832 has been “live” for a year…</a:t>
            </a:r>
            <a:endParaRPr lang="en-US" sz="2000" i="1" dirty="0"/>
          </a:p>
          <a:p>
            <a:pPr marL="0" indent="0">
              <a:buNone/>
            </a:pPr>
            <a:r>
              <a:rPr lang="en-AU" sz="1800" dirty="0"/>
              <a:t>It appears that </a:t>
            </a:r>
            <a:r>
              <a:rPr lang="en-AU" sz="1800" b="1" dirty="0"/>
              <a:t>in Australia </a:t>
            </a:r>
            <a:r>
              <a:rPr lang="en-AU" sz="1800" dirty="0"/>
              <a:t>either the Trustee or (more likely) the beneficiary are the </a:t>
            </a:r>
            <a:r>
              <a:rPr lang="en-AU" sz="1800" i="1" dirty="0"/>
              <a:t>liable entities.  </a:t>
            </a:r>
            <a:r>
              <a:rPr lang="en-AU" sz="1800" dirty="0"/>
              <a:t>The EM (unhelpfully) provides:</a:t>
            </a:r>
          </a:p>
          <a:p>
            <a:pPr lvl="1" indent="0">
              <a:buNone/>
            </a:pPr>
            <a:r>
              <a:rPr lang="en-AU" sz="1400" dirty="0"/>
              <a:t>1.201 Generally, an entity that is liable to pay income tax (that is, a non-transparent entity such as a company) in Australia or a foreign country is a liable entity in the jurisdiction or jurisdictions in which it is a taxpayer. However, a </a:t>
            </a:r>
            <a:r>
              <a:rPr lang="en-AU" sz="1400" b="1" dirty="0"/>
              <a:t>transparent entity (such as a trust or partnership where the beneficiaries or partners pay tax on the profits of the trust or partnership) would generally not be a liable entity in respect of its own profits or the profits of another entity…</a:t>
            </a:r>
            <a:r>
              <a:rPr lang="en-AU" sz="1400" dirty="0"/>
              <a:t> </a:t>
            </a:r>
          </a:p>
          <a:p>
            <a:pPr lvl="1" indent="0">
              <a:buNone/>
            </a:pPr>
            <a:r>
              <a:rPr lang="en-AU" sz="1400" dirty="0"/>
              <a:t>1.204 Similarly, </a:t>
            </a:r>
            <a:r>
              <a:rPr lang="en-AU" sz="1400" b="1" dirty="0"/>
              <a:t>there may be circumstances when a trust or partnership would be a liable entity </a:t>
            </a:r>
            <a:r>
              <a:rPr lang="en-AU" sz="1400" dirty="0"/>
              <a:t>— for example, in Australia where a trustee is assessed and liable to pay income tax under the section 102S of the ITAA 1936.</a:t>
            </a:r>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C3C74C77-1CDA-4906-9CFB-45CDE25849F4}"/>
              </a:ext>
            </a:extLst>
          </p:cNvPr>
          <p:cNvGrpSpPr/>
          <p:nvPr/>
        </p:nvGrpSpPr>
        <p:grpSpPr>
          <a:xfrm>
            <a:off x="1144850" y="1842987"/>
            <a:ext cx="3409632" cy="3487570"/>
            <a:chOff x="135673" y="915989"/>
            <a:chExt cx="3409632" cy="3487570"/>
          </a:xfrm>
        </p:grpSpPr>
        <p:sp>
          <p:nvSpPr>
            <p:cNvPr id="41" name="Rectangle 40">
              <a:extLst>
                <a:ext uri="{FF2B5EF4-FFF2-40B4-BE49-F238E27FC236}">
                  <a16:creationId xmlns:a16="http://schemas.microsoft.com/office/drawing/2014/main" id="{E5938A8B-28DF-4CFD-A157-8CB3D7E5E339}"/>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42" name="Straight Connector 41">
              <a:extLst>
                <a:ext uri="{FF2B5EF4-FFF2-40B4-BE49-F238E27FC236}">
                  <a16:creationId xmlns:a16="http://schemas.microsoft.com/office/drawing/2014/main" id="{8B2DB164-E86F-4917-B45C-7BED4B99C2F7}"/>
                </a:ext>
              </a:extLst>
            </p:cNvPr>
            <p:cNvCxnSpPr>
              <a:cxnSpLocks/>
              <a:stCxn id="41" idx="1"/>
              <a:endCxn id="45"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22F19704-1E0D-4721-A271-D2EC54D4943C}"/>
                </a:ext>
              </a:extLst>
            </p:cNvPr>
            <p:cNvCxnSpPr>
              <a:cxnSpLocks/>
              <a:stCxn id="45"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E411F1BE-FBCA-491F-8357-F4A077AA63F1}"/>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Isosceles Triangle 44">
              <a:extLst>
                <a:ext uri="{FF2B5EF4-FFF2-40B4-BE49-F238E27FC236}">
                  <a16:creationId xmlns:a16="http://schemas.microsoft.com/office/drawing/2014/main" id="{395FF580-F8DF-4FED-80B1-8D7836536A7A}"/>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6" name="TextBox 45">
              <a:extLst>
                <a:ext uri="{FF2B5EF4-FFF2-40B4-BE49-F238E27FC236}">
                  <a16:creationId xmlns:a16="http://schemas.microsoft.com/office/drawing/2014/main" id="{EA31DFD1-7C87-4C78-8BFC-3FF53BD465FC}"/>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7" name="Oval 46">
              <a:extLst>
                <a:ext uri="{FF2B5EF4-FFF2-40B4-BE49-F238E27FC236}">
                  <a16:creationId xmlns:a16="http://schemas.microsoft.com/office/drawing/2014/main" id="{67886FC8-C379-429E-ADDD-D7E3619B171F}"/>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8" name="Straight Connector 47">
              <a:extLst>
                <a:ext uri="{FF2B5EF4-FFF2-40B4-BE49-F238E27FC236}">
                  <a16:creationId xmlns:a16="http://schemas.microsoft.com/office/drawing/2014/main" id="{F51EAAC2-1771-4989-8234-6790B9BE3828}"/>
                </a:ext>
              </a:extLst>
            </p:cNvPr>
            <p:cNvCxnSpPr>
              <a:cxnSpLocks/>
              <a:stCxn id="47" idx="0"/>
              <a:endCxn id="45"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942AE860-40C5-4623-8620-9B119782E429}"/>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a:extLst>
                <a:ext uri="{FF2B5EF4-FFF2-40B4-BE49-F238E27FC236}">
                  <a16:creationId xmlns:a16="http://schemas.microsoft.com/office/drawing/2014/main" id="{E174B5E5-FD96-4E52-AD83-5C024A625D2F}"/>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1" name="TextBox 50">
              <a:extLst>
                <a:ext uri="{FF2B5EF4-FFF2-40B4-BE49-F238E27FC236}">
                  <a16:creationId xmlns:a16="http://schemas.microsoft.com/office/drawing/2014/main" id="{ABE38FC9-5984-43DB-95B4-480DA6A39B43}"/>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2" name="Graphic 51" descr="Man">
            <a:extLst>
              <a:ext uri="{FF2B5EF4-FFF2-40B4-BE49-F238E27FC236}">
                <a16:creationId xmlns:a16="http://schemas.microsoft.com/office/drawing/2014/main" id="{4A783BA7-1096-49ED-9C42-C605AFE55E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3202" y="1781070"/>
            <a:ext cx="758773" cy="758773"/>
          </a:xfrm>
          <a:prstGeom prst="rect">
            <a:avLst/>
          </a:prstGeom>
        </p:spPr>
      </p:pic>
    </p:spTree>
    <p:extLst>
      <p:ext uri="{BB962C8B-B14F-4D97-AF65-F5344CB8AC3E}">
        <p14:creationId xmlns:p14="http://schemas.microsoft.com/office/powerpoint/2010/main" val="39461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723619" y="891241"/>
            <a:ext cx="3939084" cy="5075519"/>
          </a:xfrm>
        </p:spPr>
        <p:txBody>
          <a:bodyPr>
            <a:normAutofit/>
          </a:bodyPr>
          <a:lstStyle/>
          <a:p>
            <a:pPr algn="r"/>
            <a:r>
              <a:rPr lang="en-AU" dirty="0">
                <a:solidFill>
                  <a:srgbClr val="92D050"/>
                </a:solidFill>
              </a:rPr>
              <a:t>[What’s new in international tax?]</a:t>
            </a:r>
          </a:p>
        </p:txBody>
      </p:sp>
      <p:cxnSp>
        <p:nvCxnSpPr>
          <p:cNvPr id="14" name="Straight Connector 1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300812" y="1850840"/>
            <a:ext cx="5978834" cy="3736744"/>
          </a:xfrm>
        </p:spPr>
        <p:txBody>
          <a:bodyPr anchor="ctr">
            <a:normAutofit/>
          </a:bodyPr>
          <a:lstStyle/>
          <a:p>
            <a:pPr marL="228600" lvl="1">
              <a:spcBef>
                <a:spcPts val="1000"/>
              </a:spcBef>
            </a:pPr>
            <a:r>
              <a:rPr lang="en-US" sz="1600" b="1" dirty="0"/>
              <a:t>OECD Pillar One </a:t>
            </a:r>
            <a:r>
              <a:rPr lang="en-US" sz="1600" dirty="0"/>
              <a:t>proposes to introduce a new global nexus rule (as opposed to PE threshold) based on sales AND a new profit allocation rules with formulary apportionment to market jurisdictions (i.e. customer base) based on a residual profit split.</a:t>
            </a:r>
          </a:p>
          <a:p>
            <a:pPr marL="228600" lvl="1">
              <a:spcBef>
                <a:spcPts val="1000"/>
              </a:spcBef>
            </a:pPr>
            <a:r>
              <a:rPr lang="en-US" sz="1600" b="1" dirty="0"/>
              <a:t>OECD Pillar Two </a:t>
            </a:r>
            <a:r>
              <a:rPr lang="en-US" sz="1600" dirty="0"/>
              <a:t>proposes to set out, </a:t>
            </a:r>
            <a:r>
              <a:rPr lang="en-US" sz="1600" b="1" dirty="0"/>
              <a:t>by the end of 2020</a:t>
            </a:r>
            <a:r>
              <a:rPr lang="en-US" sz="1600" dirty="0"/>
              <a:t>, a “</a:t>
            </a:r>
            <a:r>
              <a:rPr lang="en-US" sz="1600" dirty="0" err="1"/>
              <a:t>GloBE</a:t>
            </a:r>
            <a:r>
              <a:rPr lang="en-US" sz="1600" dirty="0"/>
              <a:t>” rule that allows jurisdictions the right to impose further tax where other countries have not exercised taxation rights or payments are subject to low global effective tax rates (i.e. broadly equivalent to US GILTI rules). </a:t>
            </a:r>
          </a:p>
          <a:p>
            <a:pPr marL="228600" lvl="1">
              <a:spcBef>
                <a:spcPts val="1000"/>
              </a:spcBef>
            </a:pPr>
            <a:r>
              <a:rPr lang="en-US" sz="1600" b="1" dirty="0"/>
              <a:t>And on 11 February 2020 we got new additions to the TP Guidelines from the OECD as a result of the BEPS Project!</a:t>
            </a:r>
          </a:p>
        </p:txBody>
      </p:sp>
      <p:pic>
        <p:nvPicPr>
          <p:cNvPr id="13" name="Picture 12" descr="A close up of a sign&#10;&#10;Description automatically generated">
            <a:extLst>
              <a:ext uri="{FF2B5EF4-FFF2-40B4-BE49-F238E27FC236}">
                <a16:creationId xmlns:a16="http://schemas.microsoft.com/office/drawing/2014/main" id="{CD19EF77-23F2-4B56-A19C-FA4BA67019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9" name="Rectangle 8">
            <a:extLst>
              <a:ext uri="{FF2B5EF4-FFF2-40B4-BE49-F238E27FC236}">
                <a16:creationId xmlns:a16="http://schemas.microsoft.com/office/drawing/2014/main" id="{CDE322E4-B8D1-4906-AF8F-2E586A326038}"/>
              </a:ext>
            </a:extLst>
          </p:cNvPr>
          <p:cNvSpPr/>
          <p:nvPr/>
        </p:nvSpPr>
        <p:spPr>
          <a:xfrm>
            <a:off x="6407342" y="1252015"/>
            <a:ext cx="3765774" cy="461665"/>
          </a:xfrm>
          <a:prstGeom prst="rect">
            <a:avLst/>
          </a:prstGeom>
        </p:spPr>
        <p:txBody>
          <a:bodyPr wrap="none">
            <a:spAutoFit/>
          </a:bodyPr>
          <a:lstStyle/>
          <a:p>
            <a:pPr marL="0" lvl="1" indent="0">
              <a:spcBef>
                <a:spcPts val="1000"/>
              </a:spcBef>
              <a:buNone/>
            </a:pPr>
            <a:r>
              <a:rPr lang="en-US" sz="2400" b="1" dirty="0"/>
              <a:t>In global initiatives last year:</a:t>
            </a:r>
          </a:p>
        </p:txBody>
      </p:sp>
    </p:spTree>
    <p:extLst>
      <p:ext uri="{BB962C8B-B14F-4D97-AF65-F5344CB8AC3E}">
        <p14:creationId xmlns:p14="http://schemas.microsoft.com/office/powerpoint/2010/main" val="1740473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fontScale="775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400" b="1" i="1" dirty="0"/>
              <a:t>Division 832 has been “live” for a year…</a:t>
            </a:r>
            <a:endParaRPr lang="en-US" sz="2400" i="1" dirty="0"/>
          </a:p>
          <a:p>
            <a:pPr marL="0" indent="0">
              <a:buNone/>
            </a:pPr>
            <a:r>
              <a:rPr lang="en-AU" sz="2000" dirty="0"/>
              <a:t>Well, it wasn’t immediately apparent that it was so these rules have already been proposed to be amended to confirm:</a:t>
            </a:r>
          </a:p>
          <a:p>
            <a:pPr marL="457200" indent="-457200"/>
            <a:r>
              <a:rPr lang="en-AU" sz="2000" dirty="0"/>
              <a:t>a </a:t>
            </a:r>
            <a:r>
              <a:rPr lang="en-AU" sz="2000" i="1" dirty="0"/>
              <a:t>liable entity</a:t>
            </a:r>
            <a:r>
              <a:rPr lang="en-AU" sz="2000" dirty="0"/>
              <a:t> includes the beneficiary of a trust estate who has a present entitlement to the income of the trust; and</a:t>
            </a:r>
          </a:p>
          <a:p>
            <a:pPr marL="457200" indent="-457200"/>
            <a:r>
              <a:rPr lang="en-AU" sz="2000" dirty="0"/>
              <a:t>A deduction from s 95 net income is deduction for the purposes of the hybrid mismatch rules.</a:t>
            </a:r>
          </a:p>
          <a:p>
            <a:pPr marL="0" lvl="0" indent="0">
              <a:buNone/>
            </a:pPr>
            <a:endParaRPr lang="en-AU" sz="2000" dirty="0"/>
          </a:p>
          <a:p>
            <a:pPr marL="0" indent="0">
              <a:buNone/>
            </a:pPr>
            <a:r>
              <a:rPr lang="en-AU" sz="2400" b="1" dirty="0"/>
              <a:t>This is contained in the </a:t>
            </a:r>
            <a:r>
              <a:rPr lang="en-AU" sz="2400" b="1" i="1" dirty="0"/>
              <a:t>Treasury Laws Amendment (Measures 4 for Consultation) Bill 2019: hybrid 5 mismatch rules </a:t>
            </a:r>
            <a:r>
              <a:rPr lang="en-AU" sz="2400" b="1" dirty="0"/>
              <a:t>Exposure Draft released on 13 December 2019.</a:t>
            </a:r>
            <a:endParaRPr lang="en-AU" sz="1800" b="1" dirty="0"/>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7AE13640-AEC5-4FA4-99FB-C000997262CB}"/>
              </a:ext>
            </a:extLst>
          </p:cNvPr>
          <p:cNvGrpSpPr/>
          <p:nvPr/>
        </p:nvGrpSpPr>
        <p:grpSpPr>
          <a:xfrm>
            <a:off x="1144850" y="1842987"/>
            <a:ext cx="3409632" cy="3487570"/>
            <a:chOff x="135673" y="915989"/>
            <a:chExt cx="3409632" cy="3487570"/>
          </a:xfrm>
        </p:grpSpPr>
        <p:sp>
          <p:nvSpPr>
            <p:cNvPr id="27" name="Rectangle 26">
              <a:extLst>
                <a:ext uri="{FF2B5EF4-FFF2-40B4-BE49-F238E27FC236}">
                  <a16:creationId xmlns:a16="http://schemas.microsoft.com/office/drawing/2014/main" id="{6B4ED42E-41BC-4394-BEBC-A932290ED0CF}"/>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28" name="Straight Connector 27">
              <a:extLst>
                <a:ext uri="{FF2B5EF4-FFF2-40B4-BE49-F238E27FC236}">
                  <a16:creationId xmlns:a16="http://schemas.microsoft.com/office/drawing/2014/main" id="{3DE422E5-3499-4AA8-B5B9-40FE764C4407}"/>
                </a:ext>
              </a:extLst>
            </p:cNvPr>
            <p:cNvCxnSpPr>
              <a:cxnSpLocks/>
              <a:stCxn id="27" idx="1"/>
              <a:endCxn id="31"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EAED349D-388E-4804-B015-BCBA67B02D03}"/>
                </a:ext>
              </a:extLst>
            </p:cNvPr>
            <p:cNvCxnSpPr>
              <a:cxnSpLocks/>
              <a:stCxn id="31"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56723AB2-6308-4FE7-835A-D4610B1905D4}"/>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Isosceles Triangle 30">
              <a:extLst>
                <a:ext uri="{FF2B5EF4-FFF2-40B4-BE49-F238E27FC236}">
                  <a16:creationId xmlns:a16="http://schemas.microsoft.com/office/drawing/2014/main" id="{35D9C394-6523-4197-80CE-979382844927}"/>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5" name="TextBox 44">
              <a:extLst>
                <a:ext uri="{FF2B5EF4-FFF2-40B4-BE49-F238E27FC236}">
                  <a16:creationId xmlns:a16="http://schemas.microsoft.com/office/drawing/2014/main" id="{32834D82-B72F-42E6-AA15-927BD62F3FF6}"/>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6" name="Oval 45">
              <a:extLst>
                <a:ext uri="{FF2B5EF4-FFF2-40B4-BE49-F238E27FC236}">
                  <a16:creationId xmlns:a16="http://schemas.microsoft.com/office/drawing/2014/main" id="{2900CAD1-6FC2-4605-83E7-961412753BB0}"/>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7" name="Straight Connector 46">
              <a:extLst>
                <a:ext uri="{FF2B5EF4-FFF2-40B4-BE49-F238E27FC236}">
                  <a16:creationId xmlns:a16="http://schemas.microsoft.com/office/drawing/2014/main" id="{C71CCE75-6462-4217-AA8F-652E6D8B4B6D}"/>
                </a:ext>
              </a:extLst>
            </p:cNvPr>
            <p:cNvCxnSpPr>
              <a:cxnSpLocks/>
              <a:stCxn id="46" idx="0"/>
              <a:endCxn id="31"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a:extLst>
                <a:ext uri="{FF2B5EF4-FFF2-40B4-BE49-F238E27FC236}">
                  <a16:creationId xmlns:a16="http://schemas.microsoft.com/office/drawing/2014/main" id="{31FD73CA-DC86-474B-A054-FCE934C12B3C}"/>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52">
              <a:extLst>
                <a:ext uri="{FF2B5EF4-FFF2-40B4-BE49-F238E27FC236}">
                  <a16:creationId xmlns:a16="http://schemas.microsoft.com/office/drawing/2014/main" id="{83A43C9E-6AFB-41FF-8AE2-E46C0311D097}"/>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4" name="TextBox 53">
              <a:extLst>
                <a:ext uri="{FF2B5EF4-FFF2-40B4-BE49-F238E27FC236}">
                  <a16:creationId xmlns:a16="http://schemas.microsoft.com/office/drawing/2014/main" id="{FC019FB6-5FAD-4DAC-8883-CDEFEBA9247F}"/>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5" name="Graphic 54" descr="Man">
            <a:extLst>
              <a:ext uri="{FF2B5EF4-FFF2-40B4-BE49-F238E27FC236}">
                <a16:creationId xmlns:a16="http://schemas.microsoft.com/office/drawing/2014/main" id="{7AECA8E5-F887-4B4E-BFF6-2C65041574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202" y="1781070"/>
            <a:ext cx="758773" cy="758773"/>
          </a:xfrm>
          <a:prstGeom prst="rect">
            <a:avLst/>
          </a:prstGeom>
        </p:spPr>
      </p:pic>
    </p:spTree>
    <p:extLst>
      <p:ext uri="{BB962C8B-B14F-4D97-AF65-F5344CB8AC3E}">
        <p14:creationId xmlns:p14="http://schemas.microsoft.com/office/powerpoint/2010/main" val="3354209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000" b="1" i="1" dirty="0"/>
              <a:t>Division 832 has been “live” for a year…</a:t>
            </a:r>
            <a:endParaRPr lang="en-US" sz="2000" i="1" dirty="0"/>
          </a:p>
          <a:p>
            <a:pPr marL="0" indent="0">
              <a:buNone/>
            </a:pPr>
            <a:r>
              <a:rPr lang="en-AU" dirty="0"/>
              <a:t>Assuming the Trustee (US) and the beneficiary (Australia) are the liable entities, then a </a:t>
            </a:r>
            <a:r>
              <a:rPr lang="en-AU" i="1" dirty="0"/>
              <a:t>deducting hybrid </a:t>
            </a:r>
            <a:r>
              <a:rPr lang="en-AU" dirty="0"/>
              <a:t>will (broadly) exist where:</a:t>
            </a:r>
          </a:p>
          <a:p>
            <a:pPr marL="457200" indent="-457200"/>
            <a:r>
              <a:rPr lang="en-AU" dirty="0"/>
              <a:t>the entity is a </a:t>
            </a:r>
            <a:r>
              <a:rPr lang="en-AU" i="1" dirty="0"/>
              <a:t>liable entity</a:t>
            </a:r>
            <a:r>
              <a:rPr lang="en-AU" dirty="0"/>
              <a:t> in at least one deducting country or a member of a consolidated group; and</a:t>
            </a:r>
          </a:p>
          <a:p>
            <a:pPr marL="457200" indent="-457200"/>
            <a:r>
              <a:rPr lang="en-AU" dirty="0"/>
              <a:t>a </a:t>
            </a:r>
            <a:r>
              <a:rPr lang="en-AU" i="1" dirty="0"/>
              <a:t>deduction/deduction mismatch </a:t>
            </a:r>
            <a:r>
              <a:rPr lang="en-AU" dirty="0"/>
              <a:t>arises</a:t>
            </a:r>
            <a:r>
              <a:rPr lang="en-AU" i="1" dirty="0"/>
              <a:t>.</a:t>
            </a:r>
            <a:endParaRPr lang="en-AU" dirty="0"/>
          </a:p>
          <a:p>
            <a:pPr marL="0" lvl="0" indent="0">
              <a:buNone/>
            </a:pPr>
            <a:r>
              <a:rPr lang="en-AU" dirty="0"/>
              <a:t>A </a:t>
            </a:r>
            <a:r>
              <a:rPr lang="en-AU" i="1" dirty="0"/>
              <a:t>deduction-deduction mismatch</a:t>
            </a:r>
            <a:r>
              <a:rPr lang="en-AU" dirty="0"/>
              <a:t> arises (s 832-110) where:</a:t>
            </a:r>
          </a:p>
          <a:p>
            <a:pPr marL="457200" indent="-457200"/>
            <a:r>
              <a:rPr lang="en-AU" dirty="0"/>
              <a:t>a payment gives rise to a </a:t>
            </a:r>
            <a:r>
              <a:rPr lang="en-AU" i="1" dirty="0"/>
              <a:t>foreign income tax deduction</a:t>
            </a:r>
            <a:r>
              <a:rPr lang="en-AU" dirty="0"/>
              <a:t> in a foreign country in a foreign tax period; and</a:t>
            </a:r>
          </a:p>
          <a:p>
            <a:pPr marL="457200" indent="-457200"/>
            <a:r>
              <a:rPr lang="en-AU" dirty="0"/>
              <a:t>also gives rise to a deduction in Australia in an income year.</a:t>
            </a:r>
          </a:p>
          <a:p>
            <a:pPr marL="0" indent="0">
              <a:buNone/>
            </a:pPr>
            <a:r>
              <a:rPr lang="en-AU" sz="1600" b="1" dirty="0"/>
              <a:t>Is this test satisfied?</a:t>
            </a:r>
          </a:p>
          <a:p>
            <a:pPr marL="0" indent="0">
              <a:buFont typeface="Garamond" pitchFamily="18" charset="0"/>
              <a:buNone/>
            </a:pPr>
            <a:endParaRPr lang="en-AU" dirty="0">
              <a:solidFill>
                <a:schemeClr val="tx1">
                  <a:lumMod val="75000"/>
                  <a:lumOff val="25000"/>
                </a:schemeClr>
              </a:solidFill>
            </a:endParaRPr>
          </a:p>
        </p:txBody>
      </p:sp>
      <p:grpSp>
        <p:nvGrpSpPr>
          <p:cNvPr id="26" name="Group 25">
            <a:extLst>
              <a:ext uri="{FF2B5EF4-FFF2-40B4-BE49-F238E27FC236}">
                <a16:creationId xmlns:a16="http://schemas.microsoft.com/office/drawing/2014/main" id="{C3C74C77-1CDA-4906-9CFB-45CDE25849F4}"/>
              </a:ext>
            </a:extLst>
          </p:cNvPr>
          <p:cNvGrpSpPr/>
          <p:nvPr/>
        </p:nvGrpSpPr>
        <p:grpSpPr>
          <a:xfrm>
            <a:off x="1144850" y="1842987"/>
            <a:ext cx="3409632" cy="3487570"/>
            <a:chOff x="135673" y="915989"/>
            <a:chExt cx="3409632" cy="3487570"/>
          </a:xfrm>
        </p:grpSpPr>
        <p:sp>
          <p:nvSpPr>
            <p:cNvPr id="41" name="Rectangle 40">
              <a:extLst>
                <a:ext uri="{FF2B5EF4-FFF2-40B4-BE49-F238E27FC236}">
                  <a16:creationId xmlns:a16="http://schemas.microsoft.com/office/drawing/2014/main" id="{E5938A8B-28DF-4CFD-A157-8CB3D7E5E339}"/>
                </a:ext>
              </a:extLst>
            </p:cNvPr>
            <p:cNvSpPr>
              <a:spLocks noChangeArrowheads="1"/>
            </p:cNvSpPr>
            <p:nvPr/>
          </p:nvSpPr>
          <p:spPr bwMode="auto">
            <a:xfrm>
              <a:off x="2098248" y="1687211"/>
              <a:ext cx="1260487" cy="948669"/>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altLang="en-US" sz="1800" b="0" i="0" u="none" strike="noStrike" kern="1200" cap="none" spc="0" normalizeH="0" baseline="0" noProof="0" dirty="0">
                  <a:ln>
                    <a:noFill/>
                  </a:ln>
                  <a:solidFill>
                    <a:prstClr val="black"/>
                  </a:solidFill>
                  <a:effectLst/>
                  <a:uLnTx/>
                  <a:uFillTx/>
                  <a:latin typeface="Helvetica" charset="0"/>
                  <a:ea typeface="Helvetica" charset="0"/>
                  <a:cs typeface="Helvetica" charset="0"/>
                </a:rPr>
                <a:t>Trustee</a:t>
              </a:r>
            </a:p>
          </p:txBody>
        </p:sp>
        <p:cxnSp>
          <p:nvCxnSpPr>
            <p:cNvPr id="42" name="Straight Connector 41">
              <a:extLst>
                <a:ext uri="{FF2B5EF4-FFF2-40B4-BE49-F238E27FC236}">
                  <a16:creationId xmlns:a16="http://schemas.microsoft.com/office/drawing/2014/main" id="{8B2DB164-E86F-4917-B45C-7BED4B99C2F7}"/>
                </a:ext>
              </a:extLst>
            </p:cNvPr>
            <p:cNvCxnSpPr>
              <a:cxnSpLocks/>
              <a:stCxn id="41" idx="1"/>
              <a:endCxn id="45" idx="5"/>
            </p:cNvCxnSpPr>
            <p:nvPr/>
          </p:nvCxnSpPr>
          <p:spPr>
            <a:xfrm flipH="1">
              <a:off x="1416122" y="2161546"/>
              <a:ext cx="682126" cy="11445"/>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22F19704-1E0D-4721-A271-D2EC54D4943C}"/>
                </a:ext>
              </a:extLst>
            </p:cNvPr>
            <p:cNvCxnSpPr>
              <a:cxnSpLocks/>
              <a:stCxn id="45" idx="0"/>
            </p:cNvCxnSpPr>
            <p:nvPr/>
          </p:nvCxnSpPr>
          <p:spPr>
            <a:xfrm flipH="1" flipV="1">
              <a:off x="1039235" y="1128295"/>
              <a:ext cx="6069" cy="424786"/>
            </a:xfrm>
            <a:prstGeom prst="straightConnector1">
              <a:avLst/>
            </a:prstGeom>
            <a:noFill/>
            <a:ln w="28575">
              <a:solidFill>
                <a:srgbClr val="C0143C"/>
              </a:solidFill>
              <a:miter lim="800000"/>
              <a:headEnd type="none"/>
              <a:tailEnd type="triangl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E411F1BE-FBCA-491F-8357-F4A077AA63F1}"/>
                </a:ext>
              </a:extLst>
            </p:cNvPr>
            <p:cNvSpPr txBox="1"/>
            <p:nvPr/>
          </p:nvSpPr>
          <p:spPr>
            <a:xfrm>
              <a:off x="1194735" y="915989"/>
              <a:ext cx="1559102" cy="6349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Australian Beneficiaries</a:t>
              </a:r>
              <a:endPar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Isosceles Triangle 44">
              <a:extLst>
                <a:ext uri="{FF2B5EF4-FFF2-40B4-BE49-F238E27FC236}">
                  <a16:creationId xmlns:a16="http://schemas.microsoft.com/office/drawing/2014/main" id="{395FF580-F8DF-4FED-80B1-8D7836536A7A}"/>
                </a:ext>
              </a:extLst>
            </p:cNvPr>
            <p:cNvSpPr/>
            <p:nvPr/>
          </p:nvSpPr>
          <p:spPr>
            <a:xfrm>
              <a:off x="303669" y="1553081"/>
              <a:ext cx="1483270" cy="1239818"/>
            </a:xfrm>
            <a:prstGeom prst="triangle">
              <a:avLst/>
            </a:prstGeom>
            <a:solidFill>
              <a:srgbClr val="DFE5EB"/>
            </a:solidFill>
            <a:ln w="3175">
              <a:solidFill>
                <a:schemeClr val="tx1"/>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sp>
          <p:nvSpPr>
            <p:cNvPr id="46" name="TextBox 45">
              <a:extLst>
                <a:ext uri="{FF2B5EF4-FFF2-40B4-BE49-F238E27FC236}">
                  <a16:creationId xmlns:a16="http://schemas.microsoft.com/office/drawing/2014/main" id="{EA31DFD1-7C87-4C78-8BFC-3FF53BD465FC}"/>
                </a:ext>
              </a:extLst>
            </p:cNvPr>
            <p:cNvSpPr txBox="1"/>
            <p:nvPr/>
          </p:nvSpPr>
          <p:spPr>
            <a:xfrm>
              <a:off x="371773" y="2278014"/>
              <a:ext cx="1356684" cy="362823"/>
            </a:xfrm>
            <a:prstGeom prst="rect">
              <a:avLst/>
            </a:prstGeom>
            <a:noFill/>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solidFill>
                    <a:prstClr val="black"/>
                  </a:solidFill>
                  <a:latin typeface="Calibri" panose="020F0502020204030204"/>
                </a:rPr>
                <a:t>Fixed</a:t>
              </a:r>
              <a:r>
                <a:rPr kumimoji="0" lang="en-AU" b="0" i="0" u="none" strike="noStrike" kern="1200" cap="none" spc="0" normalizeH="0" baseline="0" noProof="0" dirty="0">
                  <a:ln>
                    <a:noFill/>
                  </a:ln>
                  <a:solidFill>
                    <a:prstClr val="black"/>
                  </a:solidFill>
                  <a:effectLst/>
                  <a:uLnTx/>
                  <a:uFillTx/>
                  <a:latin typeface="Calibri" panose="020F0502020204030204"/>
                  <a:ea typeface="+mn-ea"/>
                  <a:cs typeface="+mn-cs"/>
                </a:rPr>
                <a:t> Trust</a:t>
              </a:r>
            </a:p>
          </p:txBody>
        </p:sp>
        <p:sp>
          <p:nvSpPr>
            <p:cNvPr id="47" name="Oval 46">
              <a:extLst>
                <a:ext uri="{FF2B5EF4-FFF2-40B4-BE49-F238E27FC236}">
                  <a16:creationId xmlns:a16="http://schemas.microsoft.com/office/drawing/2014/main" id="{67886FC8-C379-429E-ADDD-D7E3619B171F}"/>
                </a:ext>
              </a:extLst>
            </p:cNvPr>
            <p:cNvSpPr/>
            <p:nvPr/>
          </p:nvSpPr>
          <p:spPr>
            <a:xfrm>
              <a:off x="135673" y="3498732"/>
              <a:ext cx="1843480" cy="904827"/>
            </a:xfrm>
            <a:prstGeom prst="ellipse">
              <a:avLst/>
            </a:prstGeom>
            <a:solidFill>
              <a:srgbClr val="DFE5EB"/>
            </a:solidFill>
            <a:ln w="3175">
              <a:solidFill>
                <a:schemeClr val="tx1"/>
              </a:solidFill>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solidFill>
                    <a:prstClr val="black"/>
                  </a:solidFill>
                  <a:latin typeface="Helvetica" charset="0"/>
                  <a:cs typeface="Helvetica" charset="0"/>
                </a:rPr>
                <a:t>US Sourced Gains and Losses</a:t>
              </a:r>
              <a:endParaRPr kumimoji="0" lang="en-AU" sz="1600" b="0" i="0" u="none" strike="noStrike" kern="1200" cap="none" spc="0" normalizeH="0" baseline="0" noProof="0" dirty="0">
                <a:ln>
                  <a:noFill/>
                </a:ln>
                <a:solidFill>
                  <a:prstClr val="black"/>
                </a:solidFill>
                <a:effectLst/>
                <a:uLnTx/>
                <a:uFillTx/>
                <a:latin typeface="Helvetica" charset="0"/>
                <a:ea typeface="+mn-ea"/>
                <a:cs typeface="Helvetica" charset="0"/>
              </a:endParaRPr>
            </a:p>
          </p:txBody>
        </p:sp>
        <p:cxnSp>
          <p:nvCxnSpPr>
            <p:cNvPr id="48" name="Straight Connector 47">
              <a:extLst>
                <a:ext uri="{FF2B5EF4-FFF2-40B4-BE49-F238E27FC236}">
                  <a16:creationId xmlns:a16="http://schemas.microsoft.com/office/drawing/2014/main" id="{F51EAAC2-1771-4989-8234-6790B9BE3828}"/>
                </a:ext>
              </a:extLst>
            </p:cNvPr>
            <p:cNvCxnSpPr>
              <a:cxnSpLocks/>
              <a:stCxn id="47" idx="0"/>
              <a:endCxn id="45" idx="3"/>
            </p:cNvCxnSpPr>
            <p:nvPr/>
          </p:nvCxnSpPr>
          <p:spPr>
            <a:xfrm flipH="1" flipV="1">
              <a:off x="1045304" y="2792899"/>
              <a:ext cx="12109" cy="705832"/>
            </a:xfrm>
            <a:prstGeom prst="line">
              <a:avLst/>
            </a:prstGeom>
            <a:noFill/>
            <a:ln w="28575">
              <a:solidFill>
                <a:srgbClr val="C0143C"/>
              </a:solidFill>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942AE860-40C5-4623-8620-9B119782E429}"/>
                </a:ext>
              </a:extLst>
            </p:cNvPr>
            <p:cNvCxnSpPr>
              <a:cxnSpLocks/>
            </p:cNvCxnSpPr>
            <p:nvPr/>
          </p:nvCxnSpPr>
          <p:spPr>
            <a:xfrm flipH="1">
              <a:off x="176126" y="3187026"/>
              <a:ext cx="3182609" cy="0"/>
            </a:xfrm>
            <a:prstGeom prst="line">
              <a:avLst/>
            </a:prstGeom>
            <a:noFill/>
            <a:ln w="28575">
              <a:solidFill>
                <a:srgbClr val="C0143C"/>
              </a:solidFill>
              <a:prstDash val="dash"/>
              <a:miter lim="800000"/>
              <a:headEnd type="none"/>
              <a:tailEnd type="none"/>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a:extLst>
                <a:ext uri="{FF2B5EF4-FFF2-40B4-BE49-F238E27FC236}">
                  <a16:creationId xmlns:a16="http://schemas.microsoft.com/office/drawing/2014/main" id="{E174B5E5-FD96-4E52-AD83-5C024A625D2F}"/>
                </a:ext>
              </a:extLst>
            </p:cNvPr>
            <p:cNvSpPr txBox="1"/>
            <p:nvPr/>
          </p:nvSpPr>
          <p:spPr>
            <a:xfrm>
              <a:off x="1986203" y="315149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USA</a:t>
              </a:r>
            </a:p>
          </p:txBody>
        </p:sp>
        <p:sp>
          <p:nvSpPr>
            <p:cNvPr id="51" name="TextBox 50">
              <a:extLst>
                <a:ext uri="{FF2B5EF4-FFF2-40B4-BE49-F238E27FC236}">
                  <a16:creationId xmlns:a16="http://schemas.microsoft.com/office/drawing/2014/main" id="{ABE38FC9-5984-43DB-95B4-480DA6A39B43}"/>
                </a:ext>
              </a:extLst>
            </p:cNvPr>
            <p:cNvSpPr txBox="1"/>
            <p:nvPr/>
          </p:nvSpPr>
          <p:spPr>
            <a:xfrm>
              <a:off x="1947525" y="2838748"/>
              <a:ext cx="1559102" cy="36282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prstClr val="black"/>
                  </a:solidFill>
                  <a:effectLst/>
                  <a:uLnTx/>
                  <a:uFillTx/>
                  <a:latin typeface="Calibri" panose="020F0502020204030204"/>
                  <a:ea typeface="+mn-ea"/>
                  <a:cs typeface="+mn-cs"/>
                </a:rPr>
                <a:t>Australia</a:t>
              </a:r>
            </a:p>
          </p:txBody>
        </p:sp>
      </p:grpSp>
      <p:pic>
        <p:nvPicPr>
          <p:cNvPr id="52" name="Graphic 51" descr="Man">
            <a:extLst>
              <a:ext uri="{FF2B5EF4-FFF2-40B4-BE49-F238E27FC236}">
                <a16:creationId xmlns:a16="http://schemas.microsoft.com/office/drawing/2014/main" id="{4A783BA7-1096-49ED-9C42-C605AFE55E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3202" y="1781070"/>
            <a:ext cx="758773" cy="758773"/>
          </a:xfrm>
          <a:prstGeom prst="rect">
            <a:avLst/>
          </a:prstGeom>
        </p:spPr>
      </p:pic>
    </p:spTree>
    <p:extLst>
      <p:ext uri="{BB962C8B-B14F-4D97-AF65-F5344CB8AC3E}">
        <p14:creationId xmlns:p14="http://schemas.microsoft.com/office/powerpoint/2010/main" val="626767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[The Multilateral Instrument has gone “live”]</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r>
              <a:rPr lang="en-AU" sz="1600" dirty="0"/>
              <a:t>The MLI provides additional articles for the majority of Australia’s DTAs where both parties have signed the MLI and agreed to apply it to the particular DTA.</a:t>
            </a:r>
          </a:p>
          <a:p>
            <a:r>
              <a:rPr lang="en-AU" sz="1600" dirty="0"/>
              <a:t>The major non-MLI jurisdictions for Australia are the US (did not sign the MLI) and Germany (as the new Australia-Germany DTA is MLI compliant).</a:t>
            </a:r>
          </a:p>
          <a:p>
            <a:r>
              <a:rPr lang="en-AU" sz="1600" dirty="0"/>
              <a:t>The MLI provides for minimum standards (e.g. a general anti-avoidance rule known as the Principal Purpose Test) and different elections which may modify (for example) the PE article of the relevant DTA.  Accordingly, how the DTA modifies each </a:t>
            </a:r>
            <a:r>
              <a:rPr lang="en-AU" sz="1600" i="1" dirty="0"/>
              <a:t>Covered Tax Agreement </a:t>
            </a:r>
            <a:r>
              <a:rPr lang="en-AU" sz="1600" dirty="0"/>
              <a:t>depends on elections made by both parties.</a:t>
            </a:r>
          </a:p>
          <a:p>
            <a:r>
              <a:rPr lang="en-AU" sz="1600" dirty="0"/>
              <a:t>The ATO have published some (6) consolidated texts of each treaty including the relevant changes with the remainder to come.</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2201558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a:t>
            </a:r>
            <a:r>
              <a:rPr lang="en-US" spc="0" dirty="0">
                <a:solidFill>
                  <a:srgbClr val="92D050"/>
                </a:solidFill>
              </a:rPr>
              <a:t>The Multilateral Instrument has gone “live”]</a:t>
            </a:r>
            <a:endParaRPr lang="en-AU" dirty="0">
              <a:solidFill>
                <a:srgbClr val="92D050"/>
              </a:solidFill>
            </a:endParaRP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fontScale="55000" lnSpcReduction="20000"/>
          </a:bodyPr>
          <a:lstStyle/>
          <a:p>
            <a:r>
              <a:rPr lang="en-AU" sz="3200" dirty="0"/>
              <a:t>The biggest problem faced by taxpayers under the MLI is new Article 4, which generally applies to Australia’s Covered Tax Agreements.  </a:t>
            </a:r>
          </a:p>
          <a:p>
            <a:r>
              <a:rPr lang="en-AU" sz="3200" dirty="0"/>
              <a:t>Article 4 of the MLI provides that where a company is resident in both jurisdictions under their domestic laws, then it will not be entitled to any treaty benefits unless the Competent Authorities agree to allocate it to one jurisdiction. </a:t>
            </a:r>
          </a:p>
          <a:p>
            <a:r>
              <a:rPr lang="en-AU" sz="3200" dirty="0"/>
              <a:t>After </a:t>
            </a:r>
            <a:r>
              <a:rPr lang="en-AU" sz="3200" i="1" dirty="0"/>
              <a:t>Bywater</a:t>
            </a:r>
            <a:r>
              <a:rPr lang="en-AU" sz="3200" dirty="0"/>
              <a:t>, there is a real risk the ATO will consider many foreign incorporated companies with Australian influence to be dual residents and the entity will automatically lose its treaty benefits!</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4229122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a:t>
            </a:r>
            <a:r>
              <a:rPr lang="en-US" sz="3200" spc="0" dirty="0" err="1">
                <a:solidFill>
                  <a:srgbClr val="92D050"/>
                </a:solidFill>
              </a:rPr>
              <a:t>Aus</a:t>
            </a:r>
            <a:r>
              <a:rPr lang="en-US" sz="3200" spc="0" dirty="0">
                <a:solidFill>
                  <a:srgbClr val="92D050"/>
                </a:solidFill>
              </a:rPr>
              <a:t>-NZ Administrative Approach to Allocation of MLI Dual Residents</a:t>
            </a:r>
            <a:r>
              <a:rPr lang="en-US" spc="0" dirty="0">
                <a:solidFill>
                  <a:srgbClr val="92D050"/>
                </a:solidFill>
              </a:rPr>
              <a:t>]</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AU" sz="1600" dirty="0"/>
              <a:t>Australia and New Zealand have released bilateral guidance providing that entities with less than $250m of accounting turnover may self-assess their allocation provided:</a:t>
            </a:r>
          </a:p>
          <a:p>
            <a:r>
              <a:rPr lang="en-AU" sz="1600" dirty="0"/>
              <a:t>The taxpayer’s “passive income” must be less than 20% of its total assessable income for the most recent income tax year;</a:t>
            </a:r>
          </a:p>
          <a:p>
            <a:r>
              <a:rPr lang="en-AU" sz="1600" dirty="0"/>
              <a:t>The total value of intangibles (other than goodwill) held by the taxpayer must be less than 20% of its total assets;</a:t>
            </a:r>
          </a:p>
          <a:p>
            <a:r>
              <a:rPr lang="en-AU" sz="1600" dirty="0"/>
              <a:t>The taxpayer and its group member must not currently, or in the past give years, have been subject to any compliance activity relating to a determination of its residency; </a:t>
            </a:r>
          </a:p>
          <a:p>
            <a:r>
              <a:rPr lang="en-AU" sz="1600" dirty="0"/>
              <a:t>The taxpayer must not currently be engaged in </a:t>
            </a:r>
            <a:r>
              <a:rPr lang="en-AU" sz="1600" b="1" dirty="0"/>
              <a:t>any objection, challenge, settlement procedure or litigation </a:t>
            </a:r>
            <a:r>
              <a:rPr lang="en-AU" sz="1600" dirty="0"/>
              <a:t>in either Australia or New Zealand.</a:t>
            </a:r>
            <a:endParaRPr lang="en-US" sz="1600" dirty="0"/>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32211927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a:t>
            </a:r>
            <a:r>
              <a:rPr lang="en-US" spc="0" dirty="0">
                <a:solidFill>
                  <a:srgbClr val="92D050"/>
                </a:solidFill>
              </a:rPr>
              <a:t>OECD Pillar 1 and Pillar 2</a:t>
            </a:r>
            <a:endParaRPr lang="en-AU" dirty="0">
              <a:solidFill>
                <a:srgbClr val="92D050"/>
              </a:solidFill>
            </a:endParaRP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AU" sz="3200" b="1" dirty="0"/>
              <a:t>OECD Pillar 1</a:t>
            </a:r>
          </a:p>
          <a:p>
            <a:r>
              <a:rPr lang="en-AU" sz="1600" dirty="0"/>
              <a:t>Results from BEPS Action Item 1: Tax Challenges of Digitalisation of the Economy</a:t>
            </a:r>
          </a:p>
          <a:p>
            <a:r>
              <a:rPr lang="en-AU" sz="1600" dirty="0"/>
              <a:t>Market jurisdictions concerned they are unable to effectively tax digitally supplied or sold golds and services</a:t>
            </a:r>
          </a:p>
          <a:p>
            <a:r>
              <a:rPr lang="en-AU" sz="1600" dirty="0"/>
              <a:t>The proposals depart from the separate entity principle and go beyond the arm’s length principles.</a:t>
            </a:r>
          </a:p>
          <a:p>
            <a:r>
              <a:rPr lang="en-AU" sz="1600" dirty="0"/>
              <a:t>Latest Public Consultation Document is dated 12 November 2019</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17185449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7" name="Content Placeholder 2">
            <a:extLst>
              <a:ext uri="{FF2B5EF4-FFF2-40B4-BE49-F238E27FC236}">
                <a16:creationId xmlns:a16="http://schemas.microsoft.com/office/drawing/2014/main" id="{B3FB9389-48D0-4E29-8377-B8586E873EAE}"/>
              </a:ext>
            </a:extLst>
          </p:cNvPr>
          <p:cNvSpPr txBox="1">
            <a:spLocks/>
          </p:cNvSpPr>
          <p:nvPr/>
        </p:nvSpPr>
        <p:spPr>
          <a:xfrm>
            <a:off x="5236723" y="1420706"/>
            <a:ext cx="5514758" cy="4016587"/>
          </a:xfrm>
          <a:prstGeom prst="rect">
            <a:avLst/>
          </a:prstGeom>
        </p:spPr>
        <p:txBody>
          <a:bodyPr vert="horz" lIns="91440" tIns="45720" rIns="91440" bIns="45720" rtlCol="0" anchor="ctr">
            <a:normAutofit fontScale="850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400" b="1" i="1" dirty="0"/>
              <a:t>OECD Pillar 1 – Thousand Foot View</a:t>
            </a:r>
            <a:endParaRPr lang="en-US" sz="2400" i="1" dirty="0"/>
          </a:p>
          <a:p>
            <a:pPr marL="0" indent="0">
              <a:buNone/>
            </a:pPr>
            <a:r>
              <a:rPr lang="en-AU" sz="2000" b="1" dirty="0"/>
              <a:t>The PE standard is supplemented </a:t>
            </a:r>
            <a:r>
              <a:rPr lang="en-AU" sz="2000" dirty="0"/>
              <a:t>by a right to tax where a business </a:t>
            </a:r>
            <a:r>
              <a:rPr lang="en-AU" sz="2000" i="1" dirty="0"/>
              <a:t>“has a sustained and significant involvement in the economy of a market jurisdiction, such as through consumer interaction and engagement”.</a:t>
            </a:r>
          </a:p>
          <a:p>
            <a:pPr marL="0" indent="0">
              <a:buNone/>
            </a:pPr>
            <a:r>
              <a:rPr lang="en-AU" sz="2000" b="1" dirty="0"/>
              <a:t>Profit allocation</a:t>
            </a:r>
          </a:p>
          <a:p>
            <a:pPr>
              <a:buFont typeface="+mj-lt"/>
              <a:buAutoNum type="arabicPeriod"/>
            </a:pPr>
            <a:r>
              <a:rPr lang="en-AU" sz="2000" dirty="0"/>
              <a:t>A residual profit is calculated on a whole of enterprise business line basis.</a:t>
            </a:r>
          </a:p>
          <a:p>
            <a:pPr>
              <a:buFont typeface="+mj-lt"/>
              <a:buAutoNum type="arabicPeriod"/>
            </a:pPr>
            <a:r>
              <a:rPr lang="en-AU" sz="2000" dirty="0"/>
              <a:t>A routine reward would be allocated to countries where activities are performed (e.g. cost plus).</a:t>
            </a:r>
          </a:p>
          <a:p>
            <a:pPr>
              <a:buFont typeface="+mj-lt"/>
              <a:buAutoNum type="arabicPeriod"/>
            </a:pPr>
            <a:r>
              <a:rPr lang="en-AU" sz="2000" dirty="0"/>
              <a:t>The amount remaining (if any) would be the residual profit that is allocated amongst market jurisdictions based on sales in a manner TBD.</a:t>
            </a:r>
          </a:p>
          <a:p>
            <a:pPr marL="0" indent="0">
              <a:buFont typeface="Garamond" pitchFamily="18" charset="0"/>
              <a:buNone/>
            </a:pPr>
            <a:endParaRPr lang="en-AU" dirty="0">
              <a:solidFill>
                <a:schemeClr val="tx1">
                  <a:lumMod val="75000"/>
                  <a:lumOff val="25000"/>
                </a:schemeClr>
              </a:solidFill>
            </a:endParaRPr>
          </a:p>
        </p:txBody>
      </p:sp>
      <p:grpSp>
        <p:nvGrpSpPr>
          <p:cNvPr id="2" name="Group 1">
            <a:extLst>
              <a:ext uri="{FF2B5EF4-FFF2-40B4-BE49-F238E27FC236}">
                <a16:creationId xmlns:a16="http://schemas.microsoft.com/office/drawing/2014/main" id="{EB4173E0-CFB6-49ED-8FC2-5CD5E77279B9}"/>
              </a:ext>
            </a:extLst>
          </p:cNvPr>
          <p:cNvGrpSpPr/>
          <p:nvPr/>
        </p:nvGrpSpPr>
        <p:grpSpPr>
          <a:xfrm>
            <a:off x="810349" y="2391697"/>
            <a:ext cx="3730237" cy="2043257"/>
            <a:chOff x="810349" y="2391697"/>
            <a:chExt cx="3730237" cy="2043257"/>
          </a:xfrm>
        </p:grpSpPr>
        <p:sp>
          <p:nvSpPr>
            <p:cNvPr id="40" name="Rectangle 39">
              <a:extLst>
                <a:ext uri="{FF2B5EF4-FFF2-40B4-BE49-F238E27FC236}">
                  <a16:creationId xmlns:a16="http://schemas.microsoft.com/office/drawing/2014/main" id="{DE2D7AF2-C7D6-438B-B6F1-79AFB20FE50C}"/>
                </a:ext>
              </a:extLst>
            </p:cNvPr>
            <p:cNvSpPr>
              <a:spLocks noChangeArrowheads="1"/>
            </p:cNvSpPr>
            <p:nvPr/>
          </p:nvSpPr>
          <p:spPr bwMode="auto">
            <a:xfrm>
              <a:off x="1722651" y="2391697"/>
              <a:ext cx="1753956" cy="541390"/>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Digital MNC</a:t>
              </a:r>
            </a:p>
          </p:txBody>
        </p:sp>
        <p:sp>
          <p:nvSpPr>
            <p:cNvPr id="41" name="Text Box 5">
              <a:extLst>
                <a:ext uri="{FF2B5EF4-FFF2-40B4-BE49-F238E27FC236}">
                  <a16:creationId xmlns:a16="http://schemas.microsoft.com/office/drawing/2014/main" id="{ED4D5D32-51BC-4CA8-8AFB-CF8AA9014FAA}"/>
                </a:ext>
              </a:extLst>
            </p:cNvPr>
            <p:cNvSpPr txBox="1">
              <a:spLocks noChangeArrowheads="1"/>
            </p:cNvSpPr>
            <p:nvPr/>
          </p:nvSpPr>
          <p:spPr bwMode="auto">
            <a:xfrm>
              <a:off x="1353689" y="2930456"/>
              <a:ext cx="1000179"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Sales</a:t>
              </a:r>
            </a:p>
          </p:txBody>
        </p:sp>
        <p:sp>
          <p:nvSpPr>
            <p:cNvPr id="42" name="Line 4">
              <a:extLst>
                <a:ext uri="{FF2B5EF4-FFF2-40B4-BE49-F238E27FC236}">
                  <a16:creationId xmlns:a16="http://schemas.microsoft.com/office/drawing/2014/main" id="{4A4068B3-93F3-458C-8608-25F219DE0A99}"/>
                </a:ext>
              </a:extLst>
            </p:cNvPr>
            <p:cNvSpPr>
              <a:spLocks noChangeShapeType="1"/>
            </p:cNvSpPr>
            <p:nvPr/>
          </p:nvSpPr>
          <p:spPr bwMode="auto">
            <a:xfrm>
              <a:off x="933101" y="3329713"/>
              <a:ext cx="3391428" cy="16750"/>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43" name="Text Box 5">
              <a:extLst>
                <a:ext uri="{FF2B5EF4-FFF2-40B4-BE49-F238E27FC236}">
                  <a16:creationId xmlns:a16="http://schemas.microsoft.com/office/drawing/2014/main" id="{0202EDB3-1794-49A1-9F4C-E2CB71E8BBA1}"/>
                </a:ext>
              </a:extLst>
            </p:cNvPr>
            <p:cNvSpPr txBox="1">
              <a:spLocks noChangeArrowheads="1"/>
            </p:cNvSpPr>
            <p:nvPr/>
          </p:nvSpPr>
          <p:spPr bwMode="auto">
            <a:xfrm>
              <a:off x="3205701" y="2996900"/>
              <a:ext cx="1270239"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600" dirty="0">
                  <a:solidFill>
                    <a:schemeClr val="tx1"/>
                  </a:solidFill>
                </a:rPr>
                <a:t>Home</a:t>
              </a:r>
            </a:p>
          </p:txBody>
        </p:sp>
        <p:cxnSp>
          <p:nvCxnSpPr>
            <p:cNvPr id="44" name="Straight Connector 43">
              <a:extLst>
                <a:ext uri="{FF2B5EF4-FFF2-40B4-BE49-F238E27FC236}">
                  <a16:creationId xmlns:a16="http://schemas.microsoft.com/office/drawing/2014/main" id="{32C973A5-6E55-4458-8707-4678789F18ED}"/>
                </a:ext>
              </a:extLst>
            </p:cNvPr>
            <p:cNvCxnSpPr/>
            <p:nvPr/>
          </p:nvCxnSpPr>
          <p:spPr>
            <a:xfrm>
              <a:off x="1982219" y="3329713"/>
              <a:ext cx="0" cy="1103828"/>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8845326-C97E-4FA9-884B-FBB1E4AA1CCD}"/>
                </a:ext>
              </a:extLst>
            </p:cNvPr>
            <p:cNvCxnSpPr/>
            <p:nvPr/>
          </p:nvCxnSpPr>
          <p:spPr>
            <a:xfrm>
              <a:off x="3328419" y="3329713"/>
              <a:ext cx="0" cy="1103828"/>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48">
              <a:extLst>
                <a:ext uri="{FF2B5EF4-FFF2-40B4-BE49-F238E27FC236}">
                  <a16:creationId xmlns:a16="http://schemas.microsoft.com/office/drawing/2014/main" id="{F67FFFF4-1F8A-4DF8-95BB-04B8846AD5C9}"/>
                </a:ext>
              </a:extLst>
            </p:cNvPr>
            <p:cNvSpPr/>
            <p:nvPr/>
          </p:nvSpPr>
          <p:spPr>
            <a:xfrm>
              <a:off x="810349" y="3486457"/>
              <a:ext cx="1112603" cy="364250"/>
            </a:xfrm>
            <a:prstGeom prst="ellipse">
              <a:avLst/>
            </a:prstGeom>
            <a:solidFill>
              <a:srgbClr val="DFE5EB"/>
            </a:solidFill>
            <a:ln w="3175">
              <a:solidFill>
                <a:schemeClr val="tx1"/>
              </a:solidFill>
              <a:miter lim="800000"/>
              <a:headEnd/>
              <a:tailEnd/>
            </a:ln>
            <a:effectLst/>
          </p:spPr>
          <p:txBody>
            <a:bodyPr anchor="ctr"/>
            <a:lstStyle/>
            <a:p>
              <a:pPr algn="ctr"/>
              <a:r>
                <a:rPr lang="en-AU" sz="1400" dirty="0">
                  <a:solidFill>
                    <a:schemeClr val="tx1"/>
                  </a:solidFill>
                  <a:latin typeface="Helvetica" charset="0"/>
                  <a:cs typeface="Helvetica" charset="0"/>
                </a:rPr>
                <a:t>Users</a:t>
              </a:r>
            </a:p>
          </p:txBody>
        </p:sp>
        <p:sp>
          <p:nvSpPr>
            <p:cNvPr id="50" name="Oval 49">
              <a:extLst>
                <a:ext uri="{FF2B5EF4-FFF2-40B4-BE49-F238E27FC236}">
                  <a16:creationId xmlns:a16="http://schemas.microsoft.com/office/drawing/2014/main" id="{FB6EA3D5-56F7-437D-9E1D-86507ABE46BF}"/>
                </a:ext>
              </a:extLst>
            </p:cNvPr>
            <p:cNvSpPr/>
            <p:nvPr/>
          </p:nvSpPr>
          <p:spPr>
            <a:xfrm>
              <a:off x="2058595" y="3486457"/>
              <a:ext cx="1112603" cy="364250"/>
            </a:xfrm>
            <a:prstGeom prst="ellipse">
              <a:avLst/>
            </a:prstGeom>
            <a:solidFill>
              <a:srgbClr val="DFE5EB"/>
            </a:solidFill>
            <a:ln w="3175">
              <a:solidFill>
                <a:schemeClr val="tx1"/>
              </a:solidFill>
              <a:miter lim="800000"/>
              <a:headEnd/>
              <a:tailEnd/>
            </a:ln>
            <a:effectLst/>
          </p:spPr>
          <p:txBody>
            <a:bodyPr anchor="ctr"/>
            <a:lstStyle/>
            <a:p>
              <a:pPr algn="ctr"/>
              <a:r>
                <a:rPr lang="en-AU" sz="1400" dirty="0">
                  <a:solidFill>
                    <a:schemeClr val="tx1"/>
                  </a:solidFill>
                  <a:latin typeface="Helvetica" charset="0"/>
                  <a:cs typeface="Helvetica" charset="0"/>
                </a:rPr>
                <a:t>Users</a:t>
              </a:r>
            </a:p>
          </p:txBody>
        </p:sp>
        <p:sp>
          <p:nvSpPr>
            <p:cNvPr id="51" name="Oval 50">
              <a:extLst>
                <a:ext uri="{FF2B5EF4-FFF2-40B4-BE49-F238E27FC236}">
                  <a16:creationId xmlns:a16="http://schemas.microsoft.com/office/drawing/2014/main" id="{5AAAEAB9-F690-4D44-90A5-383D4950A9EE}"/>
                </a:ext>
              </a:extLst>
            </p:cNvPr>
            <p:cNvSpPr/>
            <p:nvPr/>
          </p:nvSpPr>
          <p:spPr>
            <a:xfrm>
              <a:off x="3427983" y="3486457"/>
              <a:ext cx="1112603" cy="364250"/>
            </a:xfrm>
            <a:prstGeom prst="ellipse">
              <a:avLst/>
            </a:prstGeom>
            <a:solidFill>
              <a:srgbClr val="DFE5EB"/>
            </a:solidFill>
            <a:ln w="3175">
              <a:solidFill>
                <a:schemeClr val="tx1"/>
              </a:solidFill>
              <a:miter lim="800000"/>
              <a:headEnd/>
              <a:tailEnd/>
            </a:ln>
            <a:effectLst/>
          </p:spPr>
          <p:txBody>
            <a:bodyPr anchor="ctr"/>
            <a:lstStyle/>
            <a:p>
              <a:pPr algn="ctr"/>
              <a:r>
                <a:rPr lang="en-AU" sz="1400" dirty="0">
                  <a:solidFill>
                    <a:schemeClr val="tx1"/>
                  </a:solidFill>
                  <a:latin typeface="Helvetica" charset="0"/>
                  <a:cs typeface="Helvetica" charset="0"/>
                </a:rPr>
                <a:t>Users</a:t>
              </a:r>
            </a:p>
          </p:txBody>
        </p:sp>
        <p:sp>
          <p:nvSpPr>
            <p:cNvPr id="56" name="Text Box 5">
              <a:extLst>
                <a:ext uri="{FF2B5EF4-FFF2-40B4-BE49-F238E27FC236}">
                  <a16:creationId xmlns:a16="http://schemas.microsoft.com/office/drawing/2014/main" id="{924CF68F-091D-4029-8E99-F781C54F0703}"/>
                </a:ext>
              </a:extLst>
            </p:cNvPr>
            <p:cNvSpPr txBox="1">
              <a:spLocks noChangeArrowheads="1"/>
            </p:cNvSpPr>
            <p:nvPr/>
          </p:nvSpPr>
          <p:spPr bwMode="auto">
            <a:xfrm>
              <a:off x="1028105" y="4089654"/>
              <a:ext cx="1270239"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eaLnBrk="1" hangingPunct="1">
                <a:spcBef>
                  <a:spcPct val="50000"/>
                </a:spcBef>
              </a:pPr>
              <a:r>
                <a:rPr lang="en-AU" altLang="en-US" sz="1600" dirty="0">
                  <a:solidFill>
                    <a:schemeClr val="tx1"/>
                  </a:solidFill>
                </a:rPr>
                <a:t>Foreign</a:t>
              </a:r>
            </a:p>
          </p:txBody>
        </p:sp>
        <p:sp>
          <p:nvSpPr>
            <p:cNvPr id="57" name="Text Box 5">
              <a:extLst>
                <a:ext uri="{FF2B5EF4-FFF2-40B4-BE49-F238E27FC236}">
                  <a16:creationId xmlns:a16="http://schemas.microsoft.com/office/drawing/2014/main" id="{05B3FF6A-5086-4B76-AC9D-D2E3D6F3EAA8}"/>
                </a:ext>
              </a:extLst>
            </p:cNvPr>
            <p:cNvSpPr txBox="1">
              <a:spLocks noChangeArrowheads="1"/>
            </p:cNvSpPr>
            <p:nvPr/>
          </p:nvSpPr>
          <p:spPr bwMode="auto">
            <a:xfrm>
              <a:off x="2227964" y="4096400"/>
              <a:ext cx="1063783"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eaLnBrk="1" hangingPunct="1">
                <a:spcBef>
                  <a:spcPct val="50000"/>
                </a:spcBef>
              </a:pPr>
              <a:r>
                <a:rPr lang="en-AU" altLang="en-US" sz="1600" dirty="0">
                  <a:solidFill>
                    <a:schemeClr val="tx1"/>
                  </a:solidFill>
                </a:rPr>
                <a:t>Foreign</a:t>
              </a:r>
            </a:p>
          </p:txBody>
        </p:sp>
        <p:sp>
          <p:nvSpPr>
            <p:cNvPr id="58" name="Text Box 5">
              <a:extLst>
                <a:ext uri="{FF2B5EF4-FFF2-40B4-BE49-F238E27FC236}">
                  <a16:creationId xmlns:a16="http://schemas.microsoft.com/office/drawing/2014/main" id="{EA33BC49-893B-496B-96A7-C1FABD818AB4}"/>
                </a:ext>
              </a:extLst>
            </p:cNvPr>
            <p:cNvSpPr txBox="1">
              <a:spLocks noChangeArrowheads="1"/>
            </p:cNvSpPr>
            <p:nvPr/>
          </p:nvSpPr>
          <p:spPr bwMode="auto">
            <a:xfrm>
              <a:off x="3260739" y="4089654"/>
              <a:ext cx="1063787"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600" dirty="0">
                  <a:solidFill>
                    <a:schemeClr val="tx1"/>
                  </a:solidFill>
                </a:rPr>
                <a:t>Foreign</a:t>
              </a:r>
            </a:p>
          </p:txBody>
        </p:sp>
        <p:cxnSp>
          <p:nvCxnSpPr>
            <p:cNvPr id="59" name="Straight Arrow Connector 58">
              <a:extLst>
                <a:ext uri="{FF2B5EF4-FFF2-40B4-BE49-F238E27FC236}">
                  <a16:creationId xmlns:a16="http://schemas.microsoft.com/office/drawing/2014/main" id="{B98D405E-237B-4833-B2DE-E58162FD69BF}"/>
                </a:ext>
              </a:extLst>
            </p:cNvPr>
            <p:cNvCxnSpPr>
              <a:stCxn id="40" idx="2"/>
              <a:endCxn id="51" idx="0"/>
            </p:cNvCxnSpPr>
            <p:nvPr/>
          </p:nvCxnSpPr>
          <p:spPr>
            <a:xfrm>
              <a:off x="2599629" y="2933087"/>
              <a:ext cx="1384656" cy="553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898CEA-B714-47C7-ADF8-0197AFC5CB7D}"/>
                </a:ext>
              </a:extLst>
            </p:cNvPr>
            <p:cNvCxnSpPr>
              <a:cxnSpLocks/>
              <a:stCxn id="40" idx="2"/>
              <a:endCxn id="50" idx="0"/>
            </p:cNvCxnSpPr>
            <p:nvPr/>
          </p:nvCxnSpPr>
          <p:spPr>
            <a:xfrm>
              <a:off x="2599629" y="2933087"/>
              <a:ext cx="15268" cy="553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8ED0E9E-1A75-40BF-942A-B218CBF01DDC}"/>
                </a:ext>
              </a:extLst>
            </p:cNvPr>
            <p:cNvCxnSpPr>
              <a:cxnSpLocks/>
              <a:stCxn id="40" idx="2"/>
              <a:endCxn id="49" idx="0"/>
            </p:cNvCxnSpPr>
            <p:nvPr/>
          </p:nvCxnSpPr>
          <p:spPr>
            <a:xfrm flipH="1">
              <a:off x="1366651" y="2933087"/>
              <a:ext cx="1232978" cy="553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6846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
        <p:nvSpPr>
          <p:cNvPr id="40" name="Content Placeholder 2">
            <a:extLst>
              <a:ext uri="{FF2B5EF4-FFF2-40B4-BE49-F238E27FC236}">
                <a16:creationId xmlns:a16="http://schemas.microsoft.com/office/drawing/2014/main" id="{D85DCCA4-A41C-42E1-BEB3-9AFCBC5535E0}"/>
              </a:ext>
            </a:extLst>
          </p:cNvPr>
          <p:cNvSpPr txBox="1">
            <a:spLocks/>
          </p:cNvSpPr>
          <p:nvPr/>
        </p:nvSpPr>
        <p:spPr>
          <a:xfrm>
            <a:off x="5236723" y="1420706"/>
            <a:ext cx="5514758" cy="4016587"/>
          </a:xfrm>
          <a:prstGeom prst="rect">
            <a:avLst/>
          </a:prstGeom>
        </p:spPr>
        <p:txBody>
          <a:bodyPr vert="horz" lIns="91440" tIns="45720" rIns="91440" bIns="45720" rtlCol="0" anchor="ctr">
            <a:normAutofit fontScale="77500" lnSpcReduction="20000"/>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None/>
            </a:pPr>
            <a:r>
              <a:rPr lang="en-US" sz="2400" b="1" i="1" dirty="0"/>
              <a:t>OECD Pillar 1 – Thousand Foot View</a:t>
            </a:r>
            <a:endParaRPr lang="en-US" sz="2400" i="1" dirty="0"/>
          </a:p>
          <a:p>
            <a:pPr marL="0" indent="0">
              <a:buNone/>
            </a:pPr>
            <a:r>
              <a:rPr lang="en-AU" sz="2000" b="1" dirty="0"/>
              <a:t>Problem 1: Realpolitik </a:t>
            </a:r>
          </a:p>
          <a:p>
            <a:pPr marL="0" indent="0">
              <a:buNone/>
            </a:pPr>
            <a:r>
              <a:rPr lang="en-AU" sz="2000" dirty="0"/>
              <a:t>While tax technical issues exist, this is in substance a UE-EU trade war mediated via tax.  US Treasury has sent a letter to the OECD complaining about the impact of Pillar 1 and asking it be converted to a safe harbour regime. </a:t>
            </a:r>
          </a:p>
          <a:p>
            <a:pPr marL="0" indent="0">
              <a:buNone/>
            </a:pPr>
            <a:endParaRPr lang="en-AU" sz="2000" dirty="0"/>
          </a:p>
          <a:p>
            <a:pPr marL="0" indent="0">
              <a:buNone/>
            </a:pPr>
            <a:r>
              <a:rPr lang="en-AU" sz="2000" b="1" dirty="0"/>
              <a:t>Problem 2: Implementation </a:t>
            </a:r>
          </a:p>
          <a:p>
            <a:r>
              <a:rPr lang="en-AU" sz="2000" dirty="0"/>
              <a:t>This requires MLI 2 with more buy-in (i.e. the US).  However, see problem 1. </a:t>
            </a:r>
          </a:p>
          <a:p>
            <a:r>
              <a:rPr lang="en-AU" sz="2000" dirty="0"/>
              <a:t>A global residual profit split in TP terms.  Residual profit splits were developed for global trading books at banks and brokerages.  Very difficult to operate at scale. Small changes in profit allocation factors drastically alter results.</a:t>
            </a:r>
          </a:p>
          <a:p>
            <a:pPr marL="0" indent="0">
              <a:buFont typeface="Garamond" pitchFamily="18" charset="0"/>
              <a:buNone/>
            </a:pPr>
            <a:endParaRPr lang="en-AU" dirty="0">
              <a:solidFill>
                <a:schemeClr val="tx1">
                  <a:lumMod val="75000"/>
                  <a:lumOff val="25000"/>
                </a:schemeClr>
              </a:solidFill>
            </a:endParaRPr>
          </a:p>
        </p:txBody>
      </p:sp>
      <p:grpSp>
        <p:nvGrpSpPr>
          <p:cNvPr id="22" name="Group 21">
            <a:extLst>
              <a:ext uri="{FF2B5EF4-FFF2-40B4-BE49-F238E27FC236}">
                <a16:creationId xmlns:a16="http://schemas.microsoft.com/office/drawing/2014/main" id="{CF8C974A-4552-4D97-B9C5-30C7968D0E7F}"/>
              </a:ext>
            </a:extLst>
          </p:cNvPr>
          <p:cNvGrpSpPr/>
          <p:nvPr/>
        </p:nvGrpSpPr>
        <p:grpSpPr>
          <a:xfrm>
            <a:off x="1091088" y="2407370"/>
            <a:ext cx="3730237" cy="2043257"/>
            <a:chOff x="810349" y="2391697"/>
            <a:chExt cx="3730237" cy="2043257"/>
          </a:xfrm>
        </p:grpSpPr>
        <p:sp>
          <p:nvSpPr>
            <p:cNvPr id="24" name="Rectangle 23">
              <a:extLst>
                <a:ext uri="{FF2B5EF4-FFF2-40B4-BE49-F238E27FC236}">
                  <a16:creationId xmlns:a16="http://schemas.microsoft.com/office/drawing/2014/main" id="{E2A1DCED-59E4-4731-A47E-9295D580F575}"/>
                </a:ext>
              </a:extLst>
            </p:cNvPr>
            <p:cNvSpPr>
              <a:spLocks noChangeArrowheads="1"/>
            </p:cNvSpPr>
            <p:nvPr/>
          </p:nvSpPr>
          <p:spPr bwMode="auto">
            <a:xfrm>
              <a:off x="1722651" y="2391697"/>
              <a:ext cx="1753956" cy="541390"/>
            </a:xfrm>
            <a:prstGeom prst="rect">
              <a:avLst/>
            </a:prstGeom>
            <a:solidFill>
              <a:srgbClr val="DFE5EB"/>
            </a:solidFill>
            <a:ln w="3175">
              <a:solidFill>
                <a:schemeClr val="tx1"/>
              </a:solidFill>
              <a:miter lim="800000"/>
              <a:headEnd/>
              <a:tailEnd/>
            </a:ln>
            <a:effectLst/>
          </p:spPr>
          <p:txBody>
            <a:bodyPr anchor="ct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r>
                <a:rPr lang="en-AU" altLang="en-US" sz="1400" dirty="0">
                  <a:solidFill>
                    <a:schemeClr val="tx1"/>
                  </a:solidFill>
                  <a:latin typeface="Helvetica" charset="0"/>
                  <a:ea typeface="Helvetica" charset="0"/>
                  <a:cs typeface="Helvetica" charset="0"/>
                </a:rPr>
                <a:t>Digital MNC</a:t>
              </a:r>
            </a:p>
          </p:txBody>
        </p:sp>
        <p:sp>
          <p:nvSpPr>
            <p:cNvPr id="27" name="Text Box 5">
              <a:extLst>
                <a:ext uri="{FF2B5EF4-FFF2-40B4-BE49-F238E27FC236}">
                  <a16:creationId xmlns:a16="http://schemas.microsoft.com/office/drawing/2014/main" id="{33A0948B-B2AC-4DD6-8CDC-3DC83A17CBCF}"/>
                </a:ext>
              </a:extLst>
            </p:cNvPr>
            <p:cNvSpPr txBox="1">
              <a:spLocks noChangeArrowheads="1"/>
            </p:cNvSpPr>
            <p:nvPr/>
          </p:nvSpPr>
          <p:spPr bwMode="auto">
            <a:xfrm>
              <a:off x="1353689" y="2930456"/>
              <a:ext cx="1000179"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400" dirty="0">
                  <a:solidFill>
                    <a:schemeClr val="tx1"/>
                  </a:solidFill>
                </a:rPr>
                <a:t>Sales</a:t>
              </a:r>
            </a:p>
          </p:txBody>
        </p:sp>
        <p:sp>
          <p:nvSpPr>
            <p:cNvPr id="28" name="Line 4">
              <a:extLst>
                <a:ext uri="{FF2B5EF4-FFF2-40B4-BE49-F238E27FC236}">
                  <a16:creationId xmlns:a16="http://schemas.microsoft.com/office/drawing/2014/main" id="{6076875F-796A-4D09-8723-C35A3219492E}"/>
                </a:ext>
              </a:extLst>
            </p:cNvPr>
            <p:cNvSpPr>
              <a:spLocks noChangeShapeType="1"/>
            </p:cNvSpPr>
            <p:nvPr/>
          </p:nvSpPr>
          <p:spPr bwMode="auto">
            <a:xfrm>
              <a:off x="933101" y="3329713"/>
              <a:ext cx="3391428" cy="16750"/>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9" name="Text Box 5">
              <a:extLst>
                <a:ext uri="{FF2B5EF4-FFF2-40B4-BE49-F238E27FC236}">
                  <a16:creationId xmlns:a16="http://schemas.microsoft.com/office/drawing/2014/main" id="{12712B80-B95F-42D7-A72A-28ACFE752CDB}"/>
                </a:ext>
              </a:extLst>
            </p:cNvPr>
            <p:cNvSpPr txBox="1">
              <a:spLocks noChangeArrowheads="1"/>
            </p:cNvSpPr>
            <p:nvPr/>
          </p:nvSpPr>
          <p:spPr bwMode="auto">
            <a:xfrm>
              <a:off x="3205701" y="2996900"/>
              <a:ext cx="1270239"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600" dirty="0">
                  <a:solidFill>
                    <a:schemeClr val="tx1"/>
                  </a:solidFill>
                </a:rPr>
                <a:t>Home</a:t>
              </a:r>
            </a:p>
          </p:txBody>
        </p:sp>
        <p:cxnSp>
          <p:nvCxnSpPr>
            <p:cNvPr id="30" name="Straight Connector 29">
              <a:extLst>
                <a:ext uri="{FF2B5EF4-FFF2-40B4-BE49-F238E27FC236}">
                  <a16:creationId xmlns:a16="http://schemas.microsoft.com/office/drawing/2014/main" id="{02898BE4-3537-4DC7-8D78-CA125F6853F2}"/>
                </a:ext>
              </a:extLst>
            </p:cNvPr>
            <p:cNvCxnSpPr/>
            <p:nvPr/>
          </p:nvCxnSpPr>
          <p:spPr>
            <a:xfrm>
              <a:off x="1982219" y="3329713"/>
              <a:ext cx="0" cy="1103828"/>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a16="http://schemas.microsoft.com/office/drawing/2014/main" id="{A0B34415-7B5B-449B-B118-2A41AB310957}"/>
                </a:ext>
              </a:extLst>
            </p:cNvPr>
            <p:cNvCxnSpPr/>
            <p:nvPr/>
          </p:nvCxnSpPr>
          <p:spPr>
            <a:xfrm>
              <a:off x="3328419" y="3329713"/>
              <a:ext cx="0" cy="1103828"/>
            </a:xfrm>
            <a:prstGeom prst="line">
              <a:avLst/>
            </a:prstGeom>
            <a:noFill/>
            <a:ln w="28575">
              <a:solidFill>
                <a:srgbClr val="C0143C"/>
              </a:solidFill>
              <a:prstDash val="dash"/>
              <a:round/>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Oval 31">
              <a:extLst>
                <a:ext uri="{FF2B5EF4-FFF2-40B4-BE49-F238E27FC236}">
                  <a16:creationId xmlns:a16="http://schemas.microsoft.com/office/drawing/2014/main" id="{C56F1420-ED12-4455-A046-CC5B7AEFE1DF}"/>
                </a:ext>
              </a:extLst>
            </p:cNvPr>
            <p:cNvSpPr/>
            <p:nvPr/>
          </p:nvSpPr>
          <p:spPr>
            <a:xfrm>
              <a:off x="810349" y="3486457"/>
              <a:ext cx="1112603" cy="364250"/>
            </a:xfrm>
            <a:prstGeom prst="ellipse">
              <a:avLst/>
            </a:prstGeom>
            <a:solidFill>
              <a:srgbClr val="DFE5EB"/>
            </a:solidFill>
            <a:ln w="3175">
              <a:solidFill>
                <a:schemeClr val="tx1"/>
              </a:solidFill>
              <a:miter lim="800000"/>
              <a:headEnd/>
              <a:tailEnd/>
            </a:ln>
            <a:effectLst/>
          </p:spPr>
          <p:txBody>
            <a:bodyPr anchor="ctr"/>
            <a:lstStyle/>
            <a:p>
              <a:pPr algn="ctr"/>
              <a:r>
                <a:rPr lang="en-AU" sz="1400" dirty="0">
                  <a:solidFill>
                    <a:schemeClr val="tx1"/>
                  </a:solidFill>
                  <a:latin typeface="Helvetica" charset="0"/>
                  <a:cs typeface="Helvetica" charset="0"/>
                </a:rPr>
                <a:t>Users</a:t>
              </a:r>
            </a:p>
          </p:txBody>
        </p:sp>
        <p:sp>
          <p:nvSpPr>
            <p:cNvPr id="33" name="Oval 32">
              <a:extLst>
                <a:ext uri="{FF2B5EF4-FFF2-40B4-BE49-F238E27FC236}">
                  <a16:creationId xmlns:a16="http://schemas.microsoft.com/office/drawing/2014/main" id="{84CDFB30-4A49-4927-902F-D04EDE1524EB}"/>
                </a:ext>
              </a:extLst>
            </p:cNvPr>
            <p:cNvSpPr/>
            <p:nvPr/>
          </p:nvSpPr>
          <p:spPr>
            <a:xfrm>
              <a:off x="2058595" y="3486457"/>
              <a:ext cx="1112603" cy="364250"/>
            </a:xfrm>
            <a:prstGeom prst="ellipse">
              <a:avLst/>
            </a:prstGeom>
            <a:solidFill>
              <a:srgbClr val="DFE5EB"/>
            </a:solidFill>
            <a:ln w="3175">
              <a:solidFill>
                <a:schemeClr val="tx1"/>
              </a:solidFill>
              <a:miter lim="800000"/>
              <a:headEnd/>
              <a:tailEnd/>
            </a:ln>
            <a:effectLst/>
          </p:spPr>
          <p:txBody>
            <a:bodyPr anchor="ctr"/>
            <a:lstStyle/>
            <a:p>
              <a:pPr algn="ctr"/>
              <a:r>
                <a:rPr lang="en-AU" sz="1400" dirty="0">
                  <a:solidFill>
                    <a:schemeClr val="tx1"/>
                  </a:solidFill>
                  <a:latin typeface="Helvetica" charset="0"/>
                  <a:cs typeface="Helvetica" charset="0"/>
                </a:rPr>
                <a:t>Users</a:t>
              </a:r>
            </a:p>
          </p:txBody>
        </p:sp>
        <p:sp>
          <p:nvSpPr>
            <p:cNvPr id="34" name="Oval 33">
              <a:extLst>
                <a:ext uri="{FF2B5EF4-FFF2-40B4-BE49-F238E27FC236}">
                  <a16:creationId xmlns:a16="http://schemas.microsoft.com/office/drawing/2014/main" id="{252C2F29-E8A1-4AB3-BD3F-5853292D7493}"/>
                </a:ext>
              </a:extLst>
            </p:cNvPr>
            <p:cNvSpPr/>
            <p:nvPr/>
          </p:nvSpPr>
          <p:spPr>
            <a:xfrm>
              <a:off x="3427983" y="3486457"/>
              <a:ext cx="1112603" cy="364250"/>
            </a:xfrm>
            <a:prstGeom prst="ellipse">
              <a:avLst/>
            </a:prstGeom>
            <a:solidFill>
              <a:srgbClr val="DFE5EB"/>
            </a:solidFill>
            <a:ln w="3175">
              <a:solidFill>
                <a:schemeClr val="tx1"/>
              </a:solidFill>
              <a:miter lim="800000"/>
              <a:headEnd/>
              <a:tailEnd/>
            </a:ln>
            <a:effectLst/>
          </p:spPr>
          <p:txBody>
            <a:bodyPr anchor="ctr"/>
            <a:lstStyle/>
            <a:p>
              <a:pPr algn="ctr"/>
              <a:r>
                <a:rPr lang="en-AU" sz="1400" dirty="0">
                  <a:solidFill>
                    <a:schemeClr val="tx1"/>
                  </a:solidFill>
                  <a:latin typeface="Helvetica" charset="0"/>
                  <a:cs typeface="Helvetica" charset="0"/>
                </a:rPr>
                <a:t>Users</a:t>
              </a:r>
            </a:p>
          </p:txBody>
        </p:sp>
        <p:sp>
          <p:nvSpPr>
            <p:cNvPr id="35" name="Text Box 5">
              <a:extLst>
                <a:ext uri="{FF2B5EF4-FFF2-40B4-BE49-F238E27FC236}">
                  <a16:creationId xmlns:a16="http://schemas.microsoft.com/office/drawing/2014/main" id="{E9F6F224-7C1F-4338-B4E6-22B1E253F47F}"/>
                </a:ext>
              </a:extLst>
            </p:cNvPr>
            <p:cNvSpPr txBox="1">
              <a:spLocks noChangeArrowheads="1"/>
            </p:cNvSpPr>
            <p:nvPr/>
          </p:nvSpPr>
          <p:spPr bwMode="auto">
            <a:xfrm>
              <a:off x="1028105" y="4089654"/>
              <a:ext cx="1270239"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eaLnBrk="1" hangingPunct="1">
                <a:spcBef>
                  <a:spcPct val="50000"/>
                </a:spcBef>
              </a:pPr>
              <a:r>
                <a:rPr lang="en-AU" altLang="en-US" sz="1600" dirty="0">
                  <a:solidFill>
                    <a:schemeClr val="tx1"/>
                  </a:solidFill>
                </a:rPr>
                <a:t>Foreign</a:t>
              </a:r>
            </a:p>
          </p:txBody>
        </p:sp>
        <p:sp>
          <p:nvSpPr>
            <p:cNvPr id="36" name="Text Box 5">
              <a:extLst>
                <a:ext uri="{FF2B5EF4-FFF2-40B4-BE49-F238E27FC236}">
                  <a16:creationId xmlns:a16="http://schemas.microsoft.com/office/drawing/2014/main" id="{911C2D83-2FF6-4155-836B-3EC4F5952E3F}"/>
                </a:ext>
              </a:extLst>
            </p:cNvPr>
            <p:cNvSpPr txBox="1">
              <a:spLocks noChangeArrowheads="1"/>
            </p:cNvSpPr>
            <p:nvPr/>
          </p:nvSpPr>
          <p:spPr bwMode="auto">
            <a:xfrm>
              <a:off x="2227964" y="4096400"/>
              <a:ext cx="1063783"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eaLnBrk="1" hangingPunct="1">
                <a:spcBef>
                  <a:spcPct val="50000"/>
                </a:spcBef>
              </a:pPr>
              <a:r>
                <a:rPr lang="en-AU" altLang="en-US" sz="1600" dirty="0">
                  <a:solidFill>
                    <a:schemeClr val="tx1"/>
                  </a:solidFill>
                </a:rPr>
                <a:t>Foreign</a:t>
              </a:r>
            </a:p>
          </p:txBody>
        </p:sp>
        <p:sp>
          <p:nvSpPr>
            <p:cNvPr id="37" name="Text Box 5">
              <a:extLst>
                <a:ext uri="{FF2B5EF4-FFF2-40B4-BE49-F238E27FC236}">
                  <a16:creationId xmlns:a16="http://schemas.microsoft.com/office/drawing/2014/main" id="{E8FBEA00-42CE-4609-989B-2575DB532FC6}"/>
                </a:ext>
              </a:extLst>
            </p:cNvPr>
            <p:cNvSpPr txBox="1">
              <a:spLocks noChangeArrowheads="1"/>
            </p:cNvSpPr>
            <p:nvPr/>
          </p:nvSpPr>
          <p:spPr bwMode="auto">
            <a:xfrm>
              <a:off x="3260739" y="4089654"/>
              <a:ext cx="1063787"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algn="ctr" eaLnBrk="1" hangingPunct="1">
                <a:spcBef>
                  <a:spcPct val="50000"/>
                </a:spcBef>
              </a:pPr>
              <a:r>
                <a:rPr lang="en-AU" altLang="en-US" sz="1600" dirty="0">
                  <a:solidFill>
                    <a:schemeClr val="tx1"/>
                  </a:solidFill>
                </a:rPr>
                <a:t>Foreign</a:t>
              </a:r>
            </a:p>
          </p:txBody>
        </p:sp>
        <p:cxnSp>
          <p:nvCxnSpPr>
            <p:cNvPr id="38" name="Straight Arrow Connector 37">
              <a:extLst>
                <a:ext uri="{FF2B5EF4-FFF2-40B4-BE49-F238E27FC236}">
                  <a16:creationId xmlns:a16="http://schemas.microsoft.com/office/drawing/2014/main" id="{81A21832-BB29-4CBE-8D31-98CA284AE8D9}"/>
                </a:ext>
              </a:extLst>
            </p:cNvPr>
            <p:cNvCxnSpPr>
              <a:stCxn id="24" idx="2"/>
              <a:endCxn id="34" idx="0"/>
            </p:cNvCxnSpPr>
            <p:nvPr/>
          </p:nvCxnSpPr>
          <p:spPr>
            <a:xfrm>
              <a:off x="2599629" y="2933087"/>
              <a:ext cx="1384656" cy="553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A7CCCB4-8491-4728-9107-2727A143A860}"/>
                </a:ext>
              </a:extLst>
            </p:cNvPr>
            <p:cNvCxnSpPr>
              <a:cxnSpLocks/>
              <a:stCxn id="24" idx="2"/>
              <a:endCxn id="33" idx="0"/>
            </p:cNvCxnSpPr>
            <p:nvPr/>
          </p:nvCxnSpPr>
          <p:spPr>
            <a:xfrm>
              <a:off x="2599629" y="2933087"/>
              <a:ext cx="15268" cy="553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235FECB-12C0-4499-91DC-69D0F4A6634D}"/>
                </a:ext>
              </a:extLst>
            </p:cNvPr>
            <p:cNvCxnSpPr>
              <a:cxnSpLocks/>
              <a:stCxn id="24" idx="2"/>
              <a:endCxn id="32" idx="0"/>
            </p:cNvCxnSpPr>
            <p:nvPr/>
          </p:nvCxnSpPr>
          <p:spPr>
            <a:xfrm flipH="1">
              <a:off x="1366651" y="2933087"/>
              <a:ext cx="1232978" cy="553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41039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a:t>
            </a:r>
            <a:r>
              <a:rPr lang="en-US" sz="3200" spc="0" dirty="0">
                <a:solidFill>
                  <a:srgbClr val="92D050"/>
                </a:solidFill>
              </a:rPr>
              <a:t>OECD Pillar 2</a:t>
            </a:r>
            <a:r>
              <a:rPr lang="en-US" spc="0" dirty="0">
                <a:solidFill>
                  <a:srgbClr val="92D050"/>
                </a:solidFill>
              </a:rPr>
              <a:t>]</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AU" sz="1600" dirty="0"/>
              <a:t>The proposal is for a Global Anti-Base Erosion rule.  There are four components:</a:t>
            </a:r>
          </a:p>
          <a:p>
            <a:r>
              <a:rPr lang="en-AU" sz="1600" b="1" dirty="0"/>
              <a:t>Income inclusion rule </a:t>
            </a:r>
            <a:r>
              <a:rPr lang="en-AU" sz="1600" dirty="0"/>
              <a:t>taxing income of branches and CFCs if subject to tax below a minimum rate</a:t>
            </a:r>
          </a:p>
          <a:p>
            <a:r>
              <a:rPr lang="en-AU" sz="1600" b="1" dirty="0"/>
              <a:t>Undertaxed payments rule </a:t>
            </a:r>
            <a:r>
              <a:rPr lang="en-AU" sz="1600" dirty="0"/>
              <a:t>denying deductions (or imposing WHT) for payment to related parties not subject to tax at a minimum rate</a:t>
            </a:r>
          </a:p>
          <a:p>
            <a:r>
              <a:rPr lang="en-AU" sz="1600" b="1" dirty="0"/>
              <a:t>A switch-over rule </a:t>
            </a:r>
            <a:r>
              <a:rPr lang="en-AU" sz="1600" dirty="0"/>
              <a:t>to allow jurisdiction to switch between exemption and credits where foreign PEs / immovable property are subject to tax below a minimum rate</a:t>
            </a:r>
          </a:p>
          <a:p>
            <a:r>
              <a:rPr lang="en-AU" sz="1600" b="1" dirty="0"/>
              <a:t>A subject to tax rule </a:t>
            </a:r>
            <a:r>
              <a:rPr lang="en-AU" sz="1600" dirty="0"/>
              <a:t>complementing the undertaxed payment rule subject payment to withholding or other taxes at source and adjusting treaty benefits or other items of income where payment not subject to minimum rate of tax. </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36237269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a:t>
            </a:r>
            <a:r>
              <a:rPr lang="en-US" spc="0" dirty="0">
                <a:solidFill>
                  <a:srgbClr val="92D050"/>
                </a:solidFill>
              </a:rPr>
              <a:t>OECD Pillar 2]</a:t>
            </a:r>
            <a:endParaRPr lang="en-AU" dirty="0">
              <a:solidFill>
                <a:srgbClr val="92D050"/>
              </a:solidFill>
            </a:endParaRP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fontScale="62500" lnSpcReduction="20000"/>
          </a:bodyPr>
          <a:lstStyle/>
          <a:p>
            <a:r>
              <a:rPr lang="en-AU" sz="3200" dirty="0"/>
              <a:t>The OECD Pillar Two income inclusion rule is very similar to the US Globally Intangible Low Taxed Income (GILTI - which applies more broadly than intangible and low-taxed income, but that is another point)</a:t>
            </a:r>
          </a:p>
          <a:p>
            <a:r>
              <a:rPr lang="en-AU" sz="3200" dirty="0"/>
              <a:t>The undertaxed payments rule is not dissimilar to Australia’s unique Subdivision 832-J integrity rule</a:t>
            </a:r>
          </a:p>
          <a:p>
            <a:r>
              <a:rPr lang="en-AU" sz="3200" dirty="0"/>
              <a:t>The proposal is broadly supported (at least to the extent it is likely GILTI) by US Treasury</a:t>
            </a:r>
          </a:p>
          <a:p>
            <a:r>
              <a:rPr lang="en-AU" sz="3200" dirty="0"/>
              <a:t>Likely to move forward and be adopted globally through domestic legislation over the next two to three years (i.e. Division 832 v2.0)</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339741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2" y="1047750"/>
            <a:ext cx="6025851" cy="4619625"/>
          </a:xfrm>
        </p:spPr>
        <p:txBody>
          <a:bodyPr anchor="ctr">
            <a:normAutofit/>
          </a:bodyPr>
          <a:lstStyle/>
          <a:p>
            <a:pPr marL="0" indent="0">
              <a:buNone/>
            </a:pPr>
            <a:r>
              <a:rPr lang="en-US" sz="2000" b="1" i="1" dirty="0"/>
              <a:t>Harding v FCT </a:t>
            </a:r>
            <a:r>
              <a:rPr lang="en-US" sz="2000" b="1" dirty="0"/>
              <a:t>[2019] FCAFC 29</a:t>
            </a:r>
            <a:r>
              <a:rPr lang="en-US" sz="2000" b="1" i="1" dirty="0"/>
              <a:t> </a:t>
            </a:r>
          </a:p>
          <a:p>
            <a:pPr marL="0" indent="0">
              <a:buNone/>
            </a:pPr>
            <a:r>
              <a:rPr lang="en-AU" dirty="0"/>
              <a:t>A person, who does not reside (i.e. stay in Australia) or satisfy the 183-day test or the Commonwealth superannuation scheme test may still be a tax resident of Australia if: </a:t>
            </a:r>
          </a:p>
          <a:p>
            <a:pPr lvl="1"/>
            <a:r>
              <a:rPr lang="en-AU" dirty="0"/>
              <a:t>they have an Australian </a:t>
            </a:r>
            <a:r>
              <a:rPr lang="en-AU" i="1" dirty="0"/>
              <a:t>domicile</a:t>
            </a:r>
            <a:r>
              <a:rPr lang="en-AU" dirty="0"/>
              <a:t>; and </a:t>
            </a:r>
          </a:p>
          <a:p>
            <a:pPr lvl="1"/>
            <a:r>
              <a:rPr lang="en-AU" dirty="0"/>
              <a:t>the Commissioner is not satisfied they have a </a:t>
            </a:r>
            <a:r>
              <a:rPr lang="en-AU" i="1" dirty="0"/>
              <a:t>permanent place of abode</a:t>
            </a:r>
            <a:r>
              <a:rPr lang="en-AU" dirty="0"/>
              <a:t> outside Australia.  </a:t>
            </a:r>
          </a:p>
          <a:p>
            <a:pPr lvl="0"/>
            <a:r>
              <a:rPr lang="en-AU" dirty="0"/>
              <a:t>Someone acquires an Australian domicile by being born in Australia, being dependent on people (e.g. parents) who have an Australian domicile or establishing a life for themselves so Australia can be regarded as their home or centre of gravity (a “domicile of choice”).</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2998A493-20C6-45AA-B4F9-780D7EE2E8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14418162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
        <p:nvSpPr>
          <p:cNvPr id="15" name="Title 1">
            <a:extLst>
              <a:ext uri="{FF2B5EF4-FFF2-40B4-BE49-F238E27FC236}">
                <a16:creationId xmlns:a16="http://schemas.microsoft.com/office/drawing/2014/main" id="{D1F39D29-BD0C-4DB5-958B-01A49DCF771D}"/>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[Questions &amp; Contact]</a:t>
            </a:r>
          </a:p>
        </p:txBody>
      </p:sp>
      <p:sp>
        <p:nvSpPr>
          <p:cNvPr id="17" name="Content Placeholder 2">
            <a:extLst>
              <a:ext uri="{FF2B5EF4-FFF2-40B4-BE49-F238E27FC236}">
                <a16:creationId xmlns:a16="http://schemas.microsoft.com/office/drawing/2014/main" id="{0ACE8754-E635-49C2-BC9D-EA62C2748513}"/>
              </a:ext>
            </a:extLst>
          </p:cNvPr>
          <p:cNvSpPr txBox="1">
            <a:spLocks/>
          </p:cNvSpPr>
          <p:nvPr/>
        </p:nvSpPr>
        <p:spPr>
          <a:xfrm>
            <a:off x="5236723" y="1420706"/>
            <a:ext cx="5514758" cy="4016587"/>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en-AU" sz="1800" b="1">
                <a:solidFill>
                  <a:schemeClr val="accent6"/>
                </a:solidFill>
              </a:rPr>
              <a:t>Gareth Redenbach</a:t>
            </a:r>
          </a:p>
          <a:p>
            <a:pPr marL="0" indent="0">
              <a:buFont typeface="Garamond" pitchFamily="18" charset="0"/>
              <a:buNone/>
            </a:pPr>
            <a:r>
              <a:rPr lang="en-AU" sz="1800" b="1">
                <a:solidFill>
                  <a:schemeClr val="accent6"/>
                </a:solidFill>
              </a:rPr>
              <a:t>T:	</a:t>
            </a:r>
            <a:r>
              <a:rPr lang="en-AU" sz="1800"/>
              <a:t>9225 6874</a:t>
            </a:r>
          </a:p>
          <a:p>
            <a:pPr marL="0" indent="0">
              <a:buFont typeface="Garamond" pitchFamily="18" charset="0"/>
              <a:buNone/>
            </a:pPr>
            <a:r>
              <a:rPr lang="en-AU" sz="1800" b="1">
                <a:solidFill>
                  <a:schemeClr val="accent6"/>
                </a:solidFill>
              </a:rPr>
              <a:t>E:</a:t>
            </a:r>
            <a:r>
              <a:rPr lang="en-AU" sz="1800">
                <a:solidFill>
                  <a:schemeClr val="accent6"/>
                </a:solidFill>
              </a:rPr>
              <a:t>  	</a:t>
            </a:r>
            <a:r>
              <a:rPr lang="en-AU" sz="1800"/>
              <a:t>Gareth.redenbach@vicbar.com.au</a:t>
            </a:r>
          </a:p>
          <a:p>
            <a:pPr marL="0" indent="0">
              <a:buFont typeface="Garamond" pitchFamily="18" charset="0"/>
              <a:buNone/>
            </a:pPr>
            <a:r>
              <a:rPr lang="en-AU" sz="1800" b="1">
                <a:solidFill>
                  <a:schemeClr val="accent6"/>
                </a:solidFill>
              </a:rPr>
              <a:t>Chambers:</a:t>
            </a:r>
            <a:r>
              <a:rPr lang="en-AU" sz="1800">
                <a:solidFill>
                  <a:schemeClr val="accent6"/>
                </a:solidFill>
              </a:rPr>
              <a:t> </a:t>
            </a:r>
            <a:r>
              <a:rPr lang="en-AU" sz="1800"/>
              <a:t>Level 17, Owen Dixon Chambers West</a:t>
            </a:r>
          </a:p>
          <a:p>
            <a:pPr marL="0" indent="0">
              <a:buFont typeface="Garamond" pitchFamily="18" charset="0"/>
              <a:buNone/>
            </a:pPr>
            <a:endParaRPr lang="en-AU" dirty="0">
              <a:solidFill>
                <a:schemeClr val="tx1">
                  <a:lumMod val="75000"/>
                  <a:lumOff val="25000"/>
                </a:schemeClr>
              </a:solidFill>
            </a:endParaRPr>
          </a:p>
        </p:txBody>
      </p:sp>
    </p:spTree>
    <p:extLst>
      <p:ext uri="{BB962C8B-B14F-4D97-AF65-F5344CB8AC3E}">
        <p14:creationId xmlns:p14="http://schemas.microsoft.com/office/powerpoint/2010/main" val="16139258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blurry image of a library&#10;&#10;Description automatically generated">
            <a:extLst>
              <a:ext uri="{FF2B5EF4-FFF2-40B4-BE49-F238E27FC236}">
                <a16:creationId xmlns:a16="http://schemas.microsoft.com/office/drawing/2014/main" id="{C6D078FB-442E-428E-97F1-9E951B4E4A7F}"/>
              </a:ext>
            </a:extLst>
          </p:cNvPr>
          <p:cNvPicPr>
            <a:picLocks noChangeAspect="1"/>
          </p:cNvPicPr>
          <p:nvPr/>
        </p:nvPicPr>
        <p:blipFill rotWithShape="1">
          <a:blip r:embed="rId2"/>
          <a:srcRect t="1049" r="-1" b="14660"/>
          <a:stretch/>
        </p:blipFill>
        <p:spPr>
          <a:xfrm>
            <a:off x="3048" y="10"/>
            <a:ext cx="12188952" cy="6857990"/>
          </a:xfrm>
          <a:prstGeom prst="rect">
            <a:avLst/>
          </a:prstGeom>
        </p:spPr>
      </p:pic>
      <p:pic>
        <p:nvPicPr>
          <p:cNvPr id="4" name="Picture 3" descr="A close up of a sign&#10;&#10;Description automatically generated">
            <a:extLst>
              <a:ext uri="{FF2B5EF4-FFF2-40B4-BE49-F238E27FC236}">
                <a16:creationId xmlns:a16="http://schemas.microsoft.com/office/drawing/2014/main" id="{6997B420-D621-4417-87A8-2CA3313C13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7029" y="893737"/>
            <a:ext cx="4717942" cy="1663377"/>
          </a:xfrm>
          <a:prstGeom prst="rect">
            <a:avLst/>
          </a:prstGeom>
        </p:spPr>
      </p:pic>
      <p:sp>
        <p:nvSpPr>
          <p:cNvPr id="5" name="TextBox 4">
            <a:extLst>
              <a:ext uri="{FF2B5EF4-FFF2-40B4-BE49-F238E27FC236}">
                <a16:creationId xmlns:a16="http://schemas.microsoft.com/office/drawing/2014/main" id="{0AAB986C-C987-4C0B-8F9B-A88ABC5A0C9F}"/>
              </a:ext>
            </a:extLst>
          </p:cNvPr>
          <p:cNvSpPr txBox="1"/>
          <p:nvPr/>
        </p:nvSpPr>
        <p:spPr>
          <a:xfrm>
            <a:off x="2926080" y="3815005"/>
            <a:ext cx="5852160" cy="2616101"/>
          </a:xfrm>
          <a:prstGeom prst="rect">
            <a:avLst/>
          </a:prstGeom>
          <a:noFill/>
        </p:spPr>
        <p:txBody>
          <a:bodyPr wrap="square" rtlCol="0">
            <a:spAutoFit/>
          </a:bodyPr>
          <a:lstStyle/>
          <a:p>
            <a:pPr algn="ctr"/>
            <a:r>
              <a:rPr lang="en-AU" sz="2000" b="1" dirty="0">
                <a:latin typeface="+mj-lt"/>
              </a:rPr>
              <a:t>205 William Street</a:t>
            </a:r>
          </a:p>
          <a:p>
            <a:pPr algn="ctr"/>
            <a:r>
              <a:rPr lang="en-AU" sz="2000" b="1" dirty="0">
                <a:latin typeface="+mj-lt"/>
              </a:rPr>
              <a:t>Melbourne VIC 3000</a:t>
            </a:r>
          </a:p>
          <a:p>
            <a:pPr algn="ctr"/>
            <a:r>
              <a:rPr lang="en-AU" sz="2000" b="1" dirty="0">
                <a:solidFill>
                  <a:srgbClr val="92D050"/>
                </a:solidFill>
                <a:latin typeface="+mj-lt"/>
                <a:ea typeface="Adobe Gothic Std B" panose="020B0800000000000000" pitchFamily="34" charset="-128"/>
              </a:rPr>
              <a:t>T</a:t>
            </a:r>
            <a:r>
              <a:rPr lang="en-AU" sz="2000" b="1" dirty="0">
                <a:latin typeface="+mj-lt"/>
              </a:rPr>
              <a:t> (03) 9225 7777</a:t>
            </a:r>
          </a:p>
          <a:p>
            <a:pPr algn="ctr"/>
            <a:r>
              <a:rPr lang="en-AU" sz="2000" b="1" dirty="0">
                <a:solidFill>
                  <a:srgbClr val="92D050"/>
                </a:solidFill>
                <a:latin typeface="+mj-lt"/>
                <a:ea typeface="Adobe Gothic Std B" panose="020B0800000000000000" pitchFamily="34" charset="-128"/>
              </a:rPr>
              <a:t>F</a:t>
            </a:r>
            <a:r>
              <a:rPr lang="en-AU" sz="2000" b="1" dirty="0">
                <a:latin typeface="+mj-lt"/>
              </a:rPr>
              <a:t> (03) 9225 8480</a:t>
            </a:r>
          </a:p>
          <a:p>
            <a:pPr algn="ctr"/>
            <a:endParaRPr lang="en-AU" sz="2000" b="1" dirty="0">
              <a:latin typeface="+mj-lt"/>
            </a:endParaRPr>
          </a:p>
          <a:p>
            <a:pPr algn="ctr"/>
            <a:r>
              <a:rPr lang="en-AU" sz="2000" b="1" dirty="0">
                <a:solidFill>
                  <a:srgbClr val="92D050"/>
                </a:solidFill>
                <a:latin typeface="+mj-lt"/>
                <a:ea typeface="Adobe Gothic Std B" panose="020B0800000000000000" pitchFamily="34" charset="-128"/>
              </a:rPr>
              <a:t>E</a:t>
            </a:r>
            <a:r>
              <a:rPr lang="en-AU" sz="2000" b="1" dirty="0">
                <a:latin typeface="+mj-lt"/>
              </a:rPr>
              <a:t> </a:t>
            </a:r>
            <a:r>
              <a:rPr lang="en-AU" sz="2000" b="1" dirty="0">
                <a:solidFill>
                  <a:srgbClr val="92D050"/>
                </a:solidFill>
                <a:latin typeface="+mj-lt"/>
                <a:ea typeface="Adobe Gothic Std B" panose="020B0800000000000000" pitchFamily="34" charset="-128"/>
                <a:hlinkClick r:id="rId4">
                  <a:extLst>
                    <a:ext uri="{A12FA001-AC4F-418D-AE19-62706E023703}">
                      <ahyp:hlinkClr xmlns:ahyp="http://schemas.microsoft.com/office/drawing/2018/hyperlinkcolor" val="tx"/>
                    </a:ext>
                  </a:extLst>
                </a:hlinkClick>
              </a:rPr>
              <a:t>foleys@foleys.com.au</a:t>
            </a:r>
            <a:r>
              <a:rPr lang="en-AU" sz="2000" b="1" dirty="0">
                <a:solidFill>
                  <a:srgbClr val="92D050"/>
                </a:solidFill>
                <a:latin typeface="+mj-lt"/>
                <a:ea typeface="Adobe Gothic Std B" panose="020B0800000000000000" pitchFamily="34" charset="-128"/>
              </a:rPr>
              <a:t> </a:t>
            </a:r>
          </a:p>
          <a:p>
            <a:pPr algn="ctr"/>
            <a:endParaRPr lang="en-AU" sz="2000" b="1" dirty="0">
              <a:latin typeface="+mj-lt"/>
            </a:endParaRPr>
          </a:p>
          <a:p>
            <a:pPr algn="ctr"/>
            <a:r>
              <a:rPr lang="en-AU" sz="2400" b="1" dirty="0">
                <a:solidFill>
                  <a:srgbClr val="92D050"/>
                </a:solidFill>
                <a:latin typeface="+mj-lt"/>
                <a:ea typeface="Adobe Gothic Std B" panose="020B0800000000000000" pitchFamily="34" charset="-128"/>
                <a:hlinkClick r:id="rId5">
                  <a:extLst>
                    <a:ext uri="{A12FA001-AC4F-418D-AE19-62706E023703}">
                      <ahyp:hlinkClr xmlns:ahyp="http://schemas.microsoft.com/office/drawing/2018/hyperlinkcolor" val="tx"/>
                    </a:ext>
                  </a:extLst>
                </a:hlinkClick>
              </a:rPr>
              <a:t>www.foleys.com.au</a:t>
            </a:r>
            <a:r>
              <a:rPr lang="en-AU" sz="2400" b="1" dirty="0">
                <a:solidFill>
                  <a:srgbClr val="92D050"/>
                </a:solidFill>
                <a:latin typeface="+mj-lt"/>
                <a:ea typeface="Adobe Gothic Std B" panose="020B0800000000000000" pitchFamily="34" charset="-128"/>
              </a:rPr>
              <a:t> </a:t>
            </a:r>
          </a:p>
        </p:txBody>
      </p:sp>
      <p:sp>
        <p:nvSpPr>
          <p:cNvPr id="15" name="TextBox 14">
            <a:extLst>
              <a:ext uri="{FF2B5EF4-FFF2-40B4-BE49-F238E27FC236}">
                <a16:creationId xmlns:a16="http://schemas.microsoft.com/office/drawing/2014/main" id="{7675F6FC-380F-4E1F-A659-D1984DE0C693}"/>
              </a:ext>
            </a:extLst>
          </p:cNvPr>
          <p:cNvSpPr txBox="1"/>
          <p:nvPr/>
        </p:nvSpPr>
        <p:spPr>
          <a:xfrm>
            <a:off x="3169920" y="2557114"/>
            <a:ext cx="5852160" cy="830997"/>
          </a:xfrm>
          <a:prstGeom prst="rect">
            <a:avLst/>
          </a:prstGeom>
          <a:noFill/>
        </p:spPr>
        <p:txBody>
          <a:bodyPr wrap="square" rtlCol="0">
            <a:spAutoFit/>
          </a:bodyPr>
          <a:lstStyle/>
          <a:p>
            <a:pPr algn="ctr"/>
            <a:r>
              <a:rPr lang="en-AU" sz="2400" b="1" dirty="0">
                <a:latin typeface="+mj-lt"/>
                <a:ea typeface="Adobe Gothic Std B" panose="020B0800000000000000" pitchFamily="34" charset="-128"/>
              </a:rPr>
              <a:t>Boutique clerking service emphasising exclusivity &amp; loyalty for barristers</a:t>
            </a:r>
          </a:p>
        </p:txBody>
      </p:sp>
    </p:spTree>
    <p:extLst>
      <p:ext uri="{BB962C8B-B14F-4D97-AF65-F5344CB8AC3E}">
        <p14:creationId xmlns:p14="http://schemas.microsoft.com/office/powerpoint/2010/main" val="256602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723619" y="891241"/>
            <a:ext cx="3939084" cy="5075519"/>
          </a:xfrm>
        </p:spPr>
        <p:txBody>
          <a:bodyPr>
            <a:normAutofit/>
          </a:bodyPr>
          <a:lstStyle/>
          <a:p>
            <a:pPr algn="r"/>
            <a:r>
              <a:rPr lang="en-AU" dirty="0">
                <a:solidFill>
                  <a:srgbClr val="92D050"/>
                </a:solidFill>
              </a:rPr>
              <a:t>[Case Update</a:t>
            </a:r>
          </a:p>
        </p:txBody>
      </p:sp>
      <p:cxnSp>
        <p:nvCxnSpPr>
          <p:cNvPr id="14" name="Straight Connector 1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300812" y="891241"/>
            <a:ext cx="5978834" cy="5075519"/>
          </a:xfrm>
        </p:spPr>
        <p:txBody>
          <a:bodyPr anchor="ctr">
            <a:normAutofit/>
          </a:bodyPr>
          <a:lstStyle/>
          <a:p>
            <a:pPr marL="0" indent="0">
              <a:buNone/>
            </a:pPr>
            <a:r>
              <a:rPr lang="en-US" sz="2000" b="1" i="1" dirty="0"/>
              <a:t>Harding v FCT </a:t>
            </a:r>
            <a:r>
              <a:rPr lang="en-US" sz="2000" b="1" dirty="0"/>
              <a:t>[2019] FCAFC 29</a:t>
            </a:r>
            <a:r>
              <a:rPr lang="en-US" sz="2000" b="1" i="1" dirty="0"/>
              <a:t> </a:t>
            </a:r>
          </a:p>
          <a:p>
            <a:pPr lvl="0"/>
            <a:r>
              <a:rPr lang="en-AU" dirty="0"/>
              <a:t>The Commissioner (and the law) had previously generally applied the law as if the reference to place of abode required a single permanent dwelling.  </a:t>
            </a:r>
          </a:p>
          <a:p>
            <a:r>
              <a:rPr lang="en-AU" dirty="0"/>
              <a:t>The key development in </a:t>
            </a:r>
            <a:r>
              <a:rPr lang="en-AU" i="1" dirty="0"/>
              <a:t>Harding </a:t>
            </a:r>
            <a:r>
              <a:rPr lang="en-AU" dirty="0"/>
              <a:t>is that the phrase </a:t>
            </a:r>
            <a:r>
              <a:rPr lang="en-AU" i="1" dirty="0"/>
              <a:t>“permanent place of abode”</a:t>
            </a:r>
            <a:r>
              <a:rPr lang="en-AU" dirty="0"/>
              <a:t> should be applied to the geographic area (e.g. the town or region) in which someone lives rather than the actual dwelling in which they live.</a:t>
            </a:r>
          </a:p>
          <a:p>
            <a:r>
              <a:rPr lang="en-AU" dirty="0"/>
              <a:t>The key development in </a:t>
            </a:r>
            <a:r>
              <a:rPr lang="en-AU" i="1" dirty="0"/>
              <a:t>Harding </a:t>
            </a:r>
            <a:r>
              <a:rPr lang="en-AU" dirty="0"/>
              <a:t>is that the phrase </a:t>
            </a:r>
            <a:r>
              <a:rPr lang="en-AU" i="1" dirty="0"/>
              <a:t>“permanent place of abode”</a:t>
            </a:r>
            <a:r>
              <a:rPr lang="en-AU" dirty="0"/>
              <a:t> should be applied to the geographic area (e.g. the town or region) in which someone lives rather than the actual dwelling in which they live.</a:t>
            </a:r>
          </a:p>
        </p:txBody>
      </p:sp>
      <p:pic>
        <p:nvPicPr>
          <p:cNvPr id="9" name="Picture 8" descr="A close up of a sign&#10;&#10;Description automatically generated">
            <a:extLst>
              <a:ext uri="{FF2B5EF4-FFF2-40B4-BE49-F238E27FC236}">
                <a16:creationId xmlns:a16="http://schemas.microsoft.com/office/drawing/2014/main" id="{A3B5CD66-206C-4CF6-B6FA-EEF0DCCBB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271470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000" b="1" i="1" dirty="0"/>
              <a:t>Harding v FCT </a:t>
            </a:r>
            <a:r>
              <a:rPr lang="en-US" sz="2000" b="1" dirty="0"/>
              <a:t>[2019] FCAFC 29</a:t>
            </a:r>
            <a:r>
              <a:rPr lang="en-US" sz="2000" b="1" i="1" dirty="0"/>
              <a:t> </a:t>
            </a:r>
          </a:p>
          <a:p>
            <a:pPr marL="0" lvl="0" indent="0">
              <a:buNone/>
            </a:pPr>
            <a:r>
              <a:rPr lang="en-AU" dirty="0"/>
              <a:t>The facts in </a:t>
            </a:r>
            <a:r>
              <a:rPr lang="en-AU" i="1" dirty="0"/>
              <a:t>Harding </a:t>
            </a:r>
            <a:r>
              <a:rPr lang="en-AU" dirty="0"/>
              <a:t>included the following:</a:t>
            </a:r>
          </a:p>
          <a:p>
            <a:pPr lvl="0"/>
            <a:r>
              <a:rPr lang="en-AU" dirty="0"/>
              <a:t>In December 1990, Mr Harding and his British wife moved to Khamis </a:t>
            </a:r>
            <a:r>
              <a:rPr lang="en-AU" dirty="0" err="1"/>
              <a:t>Mushayt</a:t>
            </a:r>
            <a:r>
              <a:rPr lang="en-AU" dirty="0"/>
              <a:t> in the south-west of Saudi Arabia. Mrs Harding and their children return to the UK in 2001 following the 9/11 attacks, before moving to Queensland in 2004.</a:t>
            </a:r>
          </a:p>
          <a:p>
            <a:pPr lvl="0"/>
            <a:r>
              <a:rPr lang="en-AU" dirty="0"/>
              <a:t>Mr Harding joined the family between 2006 and 2009 before departing for Riyadh (then living in Bahrain).  Mrs Harding intended to join him in 2011 when the boys finished school in Australia.</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354716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6" name="Rectangle 15">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4" name="Title 1">
            <a:extLst>
              <a:ext uri="{FF2B5EF4-FFF2-40B4-BE49-F238E27FC236}">
                <a16:creationId xmlns:a16="http://schemas.microsoft.com/office/drawing/2014/main" id="{B7036A47-6A9B-407B-91D2-5485A56D4113}"/>
              </a:ext>
            </a:extLst>
          </p:cNvPr>
          <p:cNvSpPr txBox="1">
            <a:spLocks/>
          </p:cNvSpPr>
          <p:nvPr/>
        </p:nvSpPr>
        <p:spPr>
          <a:xfrm>
            <a:off x="723619" y="891241"/>
            <a:ext cx="3939084" cy="50755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b="1" i="0" kern="1200" cap="none" spc="-70" baseline="0" dirty="0">
                <a:solidFill>
                  <a:schemeClr val="tx1">
                    <a:lumMod val="85000"/>
                    <a:lumOff val="15000"/>
                  </a:schemeClr>
                </a:solidFill>
                <a:effectLst/>
                <a:latin typeface="+mj-lt"/>
                <a:ea typeface="+mn-ea"/>
                <a:cs typeface="+mn-cs"/>
              </a:defRPr>
            </a:lvl1pPr>
          </a:lstStyle>
          <a:p>
            <a:pPr algn="r">
              <a:spcAft>
                <a:spcPts val="600"/>
              </a:spcAft>
            </a:pPr>
            <a:r>
              <a:rPr lang="en-US" spc="0" dirty="0">
                <a:solidFill>
                  <a:srgbClr val="92D050"/>
                </a:solidFill>
              </a:rPr>
              <a:t>[Case Update]</a:t>
            </a:r>
          </a:p>
        </p:txBody>
      </p:sp>
      <p:cxnSp>
        <p:nvCxnSpPr>
          <p:cNvPr id="18" name="Straight Connector 17">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181AE2D-1139-4D9C-925B-2F2ED39989EA}"/>
              </a:ext>
            </a:extLst>
          </p:cNvPr>
          <p:cNvSpPr>
            <a:spLocks noGrp="1"/>
          </p:cNvSpPr>
          <p:nvPr>
            <p:ph idx="1"/>
          </p:nvPr>
        </p:nvSpPr>
        <p:spPr>
          <a:xfrm>
            <a:off x="5300812" y="891241"/>
            <a:ext cx="5978834" cy="5075519"/>
          </a:xfrm>
        </p:spPr>
        <p:txBody>
          <a:bodyPr vert="horz" lIns="91440" tIns="45720" rIns="91440" bIns="45720" rtlCol="0" anchor="ctr">
            <a:normAutofit/>
          </a:bodyPr>
          <a:lstStyle/>
          <a:p>
            <a:pPr marL="0" indent="0">
              <a:buNone/>
            </a:pPr>
            <a:r>
              <a:rPr lang="en-US" sz="2000" b="1" i="1" dirty="0"/>
              <a:t>Harding v FCT </a:t>
            </a:r>
            <a:r>
              <a:rPr lang="en-US" sz="2000" b="1" dirty="0"/>
              <a:t>[2019] FCAFC 29</a:t>
            </a:r>
            <a:r>
              <a:rPr lang="en-US" sz="2000" b="1" i="1" dirty="0"/>
              <a:t> </a:t>
            </a:r>
          </a:p>
          <a:p>
            <a:pPr marL="0" lvl="0" indent="0">
              <a:buNone/>
            </a:pPr>
            <a:r>
              <a:rPr lang="en-AU" sz="1600" dirty="0"/>
              <a:t>Mr Harding: </a:t>
            </a:r>
          </a:p>
          <a:p>
            <a:pPr lvl="1"/>
            <a:r>
              <a:rPr lang="en-AU" sz="1600" dirty="0"/>
              <a:t>took his clothes, suits and other personal belongings with him to Bahrain;</a:t>
            </a:r>
          </a:p>
          <a:p>
            <a:pPr lvl="1"/>
            <a:r>
              <a:rPr lang="en-AU" sz="1600" dirty="0"/>
              <a:t>sold all of his significant personal possessions in Australia including his boat and his car;</a:t>
            </a:r>
          </a:p>
          <a:p>
            <a:pPr lvl="1"/>
            <a:r>
              <a:rPr lang="en-AU" sz="1600" dirty="0"/>
              <a:t>retained ownership of fishing gear and a small tin runabout, as well as water skis located in Australia; </a:t>
            </a:r>
          </a:p>
          <a:p>
            <a:pPr lvl="1"/>
            <a:r>
              <a:rPr lang="en-AU" sz="1600" dirty="0"/>
              <a:t>retained joint ownership of the family home in Warana with his wife and returned to Australia each year. Generally he did so when it was convenient to his working conditions. When he returned he stayed in the Warana property with his family.</a:t>
            </a:r>
          </a:p>
        </p:txBody>
      </p:sp>
      <p:sp>
        <p:nvSpPr>
          <p:cNvPr id="5" name="Content Placeholder 2">
            <a:extLst>
              <a:ext uri="{FF2B5EF4-FFF2-40B4-BE49-F238E27FC236}">
                <a16:creationId xmlns:a16="http://schemas.microsoft.com/office/drawing/2014/main" id="{23168CE1-6D3A-4EDC-A17B-28FC6ADD266B}"/>
              </a:ext>
            </a:extLst>
          </p:cNvPr>
          <p:cNvSpPr txBox="1">
            <a:spLocks/>
          </p:cNvSpPr>
          <p:nvPr/>
        </p:nvSpPr>
        <p:spPr>
          <a:xfrm>
            <a:off x="5300812" y="891241"/>
            <a:ext cx="5978834" cy="5075519"/>
          </a:xfrm>
          <a:prstGeom prst="rect">
            <a:avLst/>
          </a:prstGeom>
        </p:spPr>
        <p:txBody>
          <a:bodyPr vert="horz" lIns="91440" tIns="45720" rIns="91440" bIns="45720" rtlCol="0" anchor="ctr">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endParaRPr lang="en-AU" dirty="0"/>
          </a:p>
        </p:txBody>
      </p:sp>
      <p:pic>
        <p:nvPicPr>
          <p:cNvPr id="13" name="Picture 12" descr="A close up of a sign&#10;&#10;Description automatically generated">
            <a:extLst>
              <a:ext uri="{FF2B5EF4-FFF2-40B4-BE49-F238E27FC236}">
                <a16:creationId xmlns:a16="http://schemas.microsoft.com/office/drawing/2014/main" id="{C388487A-9BAF-4603-8DE4-DAF0FED01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3743" y="5896094"/>
            <a:ext cx="1499004" cy="528495"/>
          </a:xfrm>
          <a:prstGeom prst="rect">
            <a:avLst/>
          </a:prstGeom>
        </p:spPr>
      </p:pic>
    </p:spTree>
    <p:extLst>
      <p:ext uri="{BB962C8B-B14F-4D97-AF65-F5344CB8AC3E}">
        <p14:creationId xmlns:p14="http://schemas.microsoft.com/office/powerpoint/2010/main" val="1308731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23" name="Rectangle 22">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46BE3C2-28E5-4969-AEC1-58AB1533078C}"/>
              </a:ext>
            </a:extLst>
          </p:cNvPr>
          <p:cNvSpPr>
            <a:spLocks noGrp="1"/>
          </p:cNvSpPr>
          <p:nvPr>
            <p:ph type="title"/>
          </p:nvPr>
        </p:nvSpPr>
        <p:spPr>
          <a:xfrm>
            <a:off x="1192625" y="1420706"/>
            <a:ext cx="3466540" cy="4016587"/>
          </a:xfrm>
        </p:spPr>
        <p:txBody>
          <a:bodyPr>
            <a:normAutofit/>
          </a:bodyPr>
          <a:lstStyle/>
          <a:p>
            <a:pPr algn="r"/>
            <a:r>
              <a:rPr lang="en-AU" dirty="0">
                <a:solidFill>
                  <a:srgbClr val="92D050"/>
                </a:solidFill>
              </a:rPr>
              <a:t>[Case Update]</a:t>
            </a:r>
          </a:p>
        </p:txBody>
      </p:sp>
      <p:cxnSp>
        <p:nvCxnSpPr>
          <p:cNvPr id="25" name="Straight Connector 24">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C77F1-3ABD-4737-9410-E11E04D04A88}"/>
              </a:ext>
            </a:extLst>
          </p:cNvPr>
          <p:cNvSpPr>
            <a:spLocks noGrp="1"/>
          </p:cNvSpPr>
          <p:nvPr>
            <p:ph idx="1"/>
          </p:nvPr>
        </p:nvSpPr>
        <p:spPr>
          <a:xfrm>
            <a:off x="5236723" y="1420706"/>
            <a:ext cx="5514758" cy="4016587"/>
          </a:xfrm>
        </p:spPr>
        <p:txBody>
          <a:bodyPr anchor="ctr">
            <a:normAutofit/>
          </a:bodyPr>
          <a:lstStyle/>
          <a:p>
            <a:pPr marL="0" indent="0">
              <a:buNone/>
            </a:pPr>
            <a:r>
              <a:rPr lang="en-US" sz="2000" b="1" i="1" dirty="0"/>
              <a:t>Harding v FCT </a:t>
            </a:r>
            <a:r>
              <a:rPr lang="en-US" sz="2000" b="1" dirty="0"/>
              <a:t>[2019] FCAFC 29</a:t>
            </a:r>
            <a:r>
              <a:rPr lang="en-US" sz="2000" b="1" i="1" dirty="0"/>
              <a:t> </a:t>
            </a:r>
          </a:p>
          <a:p>
            <a:r>
              <a:rPr lang="en-AU" dirty="0"/>
              <a:t>Mr Harding’s marriage broke down in 2011 and his wife did not join him. </a:t>
            </a:r>
          </a:p>
          <a:p>
            <a:r>
              <a:rPr lang="en-AU" dirty="0"/>
              <a:t>He moved between a number of two and one bedroom apartments in Bahrain between 2009 and 2014 and formed a relationship with Ms Gonzalez who also lived in Bahrain, although that relationship ended when he went to work in Oman. </a:t>
            </a:r>
          </a:p>
          <a:p>
            <a:r>
              <a:rPr lang="en-AU" dirty="0"/>
              <a:t>He then moved to Oman and began another permanent relationship with his now second wife Monique Harding. </a:t>
            </a:r>
          </a:p>
          <a:p>
            <a:pPr marL="0" indent="0">
              <a:buNone/>
            </a:pPr>
            <a:endParaRPr lang="en-AU" dirty="0">
              <a:solidFill>
                <a:schemeClr val="tx1">
                  <a:lumMod val="75000"/>
                  <a:lumOff val="25000"/>
                </a:schemeClr>
              </a:solidFill>
            </a:endParaRPr>
          </a:p>
        </p:txBody>
      </p:sp>
      <p:pic>
        <p:nvPicPr>
          <p:cNvPr id="13" name="Picture 12" descr="A close up of a sign&#10;&#10;Description automatically generated">
            <a:extLst>
              <a:ext uri="{FF2B5EF4-FFF2-40B4-BE49-F238E27FC236}">
                <a16:creationId xmlns:a16="http://schemas.microsoft.com/office/drawing/2014/main" id="{B64B8A8D-071E-452B-BED8-84DE91CD2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3577" y="5494779"/>
            <a:ext cx="1499004" cy="528495"/>
          </a:xfrm>
          <a:prstGeom prst="rect">
            <a:avLst/>
          </a:prstGeom>
        </p:spPr>
      </p:pic>
    </p:spTree>
    <p:extLst>
      <p:ext uri="{BB962C8B-B14F-4D97-AF65-F5344CB8AC3E}">
        <p14:creationId xmlns:p14="http://schemas.microsoft.com/office/powerpoint/2010/main" val="1753683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413524"/>
      </a:dk2>
      <a:lt2>
        <a:srgbClr val="E2E8E6"/>
      </a:lt2>
      <a:accent1>
        <a:srgbClr val="CC90A0"/>
      </a:accent1>
      <a:accent2>
        <a:srgbClr val="C18377"/>
      </a:accent2>
      <a:accent3>
        <a:srgbClr val="C09F74"/>
      </a:accent3>
      <a:accent4>
        <a:srgbClr val="A8A768"/>
      </a:accent4>
      <a:accent5>
        <a:srgbClr val="96AB78"/>
      </a:accent5>
      <a:accent6>
        <a:srgbClr val="7AB16D"/>
      </a:accent6>
      <a:hlink>
        <a:srgbClr val="568F80"/>
      </a:hlink>
      <a:folHlink>
        <a:srgbClr val="828282"/>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6151</Words>
  <Application>Microsoft Office PowerPoint</Application>
  <PresentationFormat>Widescreen</PresentationFormat>
  <Paragraphs>582</Paragraphs>
  <Slides>51</Slides>
  <Notes>50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Garamond</vt:lpstr>
      <vt:lpstr>Helvetica</vt:lpstr>
      <vt:lpstr>Selawik Light</vt:lpstr>
      <vt:lpstr>Speak Pro</vt:lpstr>
      <vt:lpstr>SavonVTI</vt:lpstr>
      <vt:lpstr>2020 International Tax Update</vt:lpstr>
      <vt:lpstr>[What’s new in international tax?]</vt:lpstr>
      <vt:lpstr>[What’s new in international tax?]</vt:lpstr>
      <vt:lpstr>[What’s new in international tax?]</vt:lpstr>
      <vt:lpstr>[Case Update</vt:lpstr>
      <vt:lpstr>[Case Update</vt:lpstr>
      <vt:lpstr>[Case Update]</vt:lpstr>
      <vt:lpstr>PowerPoint Presentation</vt:lpstr>
      <vt:lpstr>[Case Update]</vt:lpstr>
      <vt:lpstr>PowerPoint Presentation</vt:lpstr>
      <vt:lpstr>[Case Update]</vt:lpstr>
      <vt:lpstr>PowerPoint Presentation</vt:lpstr>
      <vt:lpstr>[Case Update]</vt:lpstr>
      <vt:lpstr>PowerPoint Presentation</vt:lpstr>
      <vt:lpstr>[Case Update]</vt:lpstr>
      <vt:lpstr>[Case Update]</vt:lpstr>
      <vt:lpstr>[Case Update]</vt:lpstr>
      <vt:lpstr>[Case Update]</vt:lpstr>
      <vt:lpstr>[Case Update]</vt:lpstr>
      <vt:lpstr>[Case Update]</vt:lpstr>
      <vt:lpstr>[Case Update]</vt:lpstr>
      <vt:lpstr>[Case Update]</vt:lpstr>
      <vt:lpstr>[Case Update]</vt:lpstr>
      <vt:lpstr>[Case Update]</vt:lpstr>
      <vt:lpstr>[Case Update]</vt:lpstr>
      <vt:lpstr>[Case Update]</vt:lpstr>
      <vt:lpstr>[Case Update]</vt:lpstr>
      <vt:lpstr>[Case Update]</vt:lpstr>
      <vt:lpstr>[Case Update]</vt:lpstr>
      <vt:lpstr>PowerPoint Presentation</vt:lpstr>
      <vt:lpstr>[New TP Guidelines]</vt:lpstr>
      <vt:lpstr>PowerPoint Presentation</vt:lpstr>
      <vt:lpstr>PowerPoint Presentation</vt:lpstr>
      <vt:lpstr>[Case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Multilateral Instrument has gone “live”]</vt:lpstr>
      <vt:lpstr>PowerPoint Presentation</vt:lpstr>
      <vt:lpstr>[OECD Pillar 1 and Pillar 2</vt:lpstr>
      <vt:lpstr>PowerPoint Presentation</vt:lpstr>
      <vt:lpstr>PowerPoint Presentation</vt:lpstr>
      <vt:lpstr>PowerPoint Presentation</vt:lpstr>
      <vt:lpstr>[OECD Pillar 2]</vt:lpstr>
      <vt:lpstr>[Questions &amp; 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Leases:  Update &amp; Recent Cases</dc:title>
  <dc:creator>Stephanie</dc:creator>
  <cp:lastModifiedBy>Stephanie</cp:lastModifiedBy>
  <cp:revision>18</cp:revision>
  <dcterms:created xsi:type="dcterms:W3CDTF">2020-03-03T06:12:51Z</dcterms:created>
  <dcterms:modified xsi:type="dcterms:W3CDTF">2020-03-04T01:58:55Z</dcterms:modified>
</cp:coreProperties>
</file>