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5"/>
  </p:notesMasterIdLst>
  <p:sldIdLst>
    <p:sldId id="256" r:id="rId2"/>
    <p:sldId id="262" r:id="rId3"/>
    <p:sldId id="263"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265" r:id="rId21"/>
    <p:sldId id="339" r:id="rId22"/>
    <p:sldId id="322" r:id="rId23"/>
    <p:sldId id="276" r:id="rId24"/>
  </p:sldIdLst>
  <p:sldSz cx="12192000" cy="6858000"/>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091FD4-37C1-4A07-977C-C8B7BBDC97AE}">
          <p14:sldIdLst>
            <p14:sldId id="256"/>
            <p14:sldId id="262"/>
            <p14:sldId id="263"/>
            <p14:sldId id="323"/>
            <p14:sldId id="324"/>
            <p14:sldId id="325"/>
            <p14:sldId id="326"/>
            <p14:sldId id="327"/>
            <p14:sldId id="328"/>
            <p14:sldId id="329"/>
            <p14:sldId id="330"/>
            <p14:sldId id="331"/>
            <p14:sldId id="332"/>
            <p14:sldId id="333"/>
            <p14:sldId id="334"/>
            <p14:sldId id="335"/>
            <p14:sldId id="336"/>
            <p14:sldId id="337"/>
            <p14:sldId id="338"/>
            <p14:sldId id="265"/>
            <p14:sldId id="339"/>
            <p14:sldId id="322"/>
            <p14:sldId id="27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Brown" initials="SB" lastIdx="1" clrIdx="0">
    <p:extLst>
      <p:ext uri="{19B8F6BF-5375-455C-9EA6-DF929625EA0E}">
        <p15:presenceInfo xmlns:p15="http://schemas.microsoft.com/office/powerpoint/2012/main" userId="Stephanie Brow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57"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7723" cy="49845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3141" y="1"/>
            <a:ext cx="2947723" cy="498454"/>
          </a:xfrm>
          <a:prstGeom prst="rect">
            <a:avLst/>
          </a:prstGeom>
        </p:spPr>
        <p:txBody>
          <a:bodyPr vert="horz" lIns="91440" tIns="45720" rIns="91440" bIns="45720" rtlCol="0"/>
          <a:lstStyle>
            <a:lvl1pPr algn="r">
              <a:defRPr sz="1200"/>
            </a:lvl1pPr>
          </a:lstStyle>
          <a:p>
            <a:fld id="{3AD5867B-487F-43F4-8324-E203558E0020}" type="datetimeFigureOut">
              <a:rPr lang="en-AU" smtClean="0"/>
              <a:t>4/03/2020</a:t>
            </a:fld>
            <a:endParaRPr lang="en-AU"/>
          </a:p>
        </p:txBody>
      </p:sp>
      <p:sp>
        <p:nvSpPr>
          <p:cNvPr id="4" name="Slide Image Placeholder 3"/>
          <p:cNvSpPr>
            <a:spLocks noGrp="1" noRot="1" noChangeAspect="1"/>
          </p:cNvSpPr>
          <p:nvPr>
            <p:ph type="sldImg" idx="2"/>
          </p:nvPr>
        </p:nvSpPr>
        <p:spPr>
          <a:xfrm>
            <a:off x="422275" y="1241425"/>
            <a:ext cx="5959475" cy="33528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244" y="4781014"/>
            <a:ext cx="5441950" cy="39117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9B062212-3505-44B2-AD7A-BEF857432CA7}" type="slidenum">
              <a:rPr lang="en-AU" smtClean="0"/>
              <a:t>‹#›</a:t>
            </a:fld>
            <a:endParaRPr lang="en-AU"/>
          </a:p>
        </p:txBody>
      </p:sp>
    </p:spTree>
    <p:extLst>
      <p:ext uri="{BB962C8B-B14F-4D97-AF65-F5344CB8AC3E}">
        <p14:creationId xmlns:p14="http://schemas.microsoft.com/office/powerpoint/2010/main" val="166417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a:t>
            </a:fld>
            <a:endParaRPr lang="en-AU"/>
          </a:p>
        </p:txBody>
      </p:sp>
    </p:spTree>
    <p:extLst>
      <p:ext uri="{BB962C8B-B14F-4D97-AF65-F5344CB8AC3E}">
        <p14:creationId xmlns:p14="http://schemas.microsoft.com/office/powerpoint/2010/main" val="183891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10</a:t>
            </a:fld>
            <a:endParaRPr lang="en-AU"/>
          </a:p>
        </p:txBody>
      </p:sp>
    </p:spTree>
    <p:extLst>
      <p:ext uri="{BB962C8B-B14F-4D97-AF65-F5344CB8AC3E}">
        <p14:creationId xmlns:p14="http://schemas.microsoft.com/office/powerpoint/2010/main" val="755154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11</a:t>
            </a:fld>
            <a:endParaRPr lang="en-AU"/>
          </a:p>
        </p:txBody>
      </p:sp>
    </p:spTree>
    <p:extLst>
      <p:ext uri="{BB962C8B-B14F-4D97-AF65-F5344CB8AC3E}">
        <p14:creationId xmlns:p14="http://schemas.microsoft.com/office/powerpoint/2010/main" val="4097860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12</a:t>
            </a:fld>
            <a:endParaRPr lang="en-AU"/>
          </a:p>
        </p:txBody>
      </p:sp>
    </p:spTree>
    <p:extLst>
      <p:ext uri="{BB962C8B-B14F-4D97-AF65-F5344CB8AC3E}">
        <p14:creationId xmlns:p14="http://schemas.microsoft.com/office/powerpoint/2010/main" val="1698574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13</a:t>
            </a:fld>
            <a:endParaRPr lang="en-AU"/>
          </a:p>
        </p:txBody>
      </p:sp>
    </p:spTree>
    <p:extLst>
      <p:ext uri="{BB962C8B-B14F-4D97-AF65-F5344CB8AC3E}">
        <p14:creationId xmlns:p14="http://schemas.microsoft.com/office/powerpoint/2010/main" val="3285908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14</a:t>
            </a:fld>
            <a:endParaRPr lang="en-AU"/>
          </a:p>
        </p:txBody>
      </p:sp>
    </p:spTree>
    <p:extLst>
      <p:ext uri="{BB962C8B-B14F-4D97-AF65-F5344CB8AC3E}">
        <p14:creationId xmlns:p14="http://schemas.microsoft.com/office/powerpoint/2010/main" val="1347677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15</a:t>
            </a:fld>
            <a:endParaRPr lang="en-AU"/>
          </a:p>
        </p:txBody>
      </p:sp>
    </p:spTree>
    <p:extLst>
      <p:ext uri="{BB962C8B-B14F-4D97-AF65-F5344CB8AC3E}">
        <p14:creationId xmlns:p14="http://schemas.microsoft.com/office/powerpoint/2010/main" val="3522554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16</a:t>
            </a:fld>
            <a:endParaRPr lang="en-AU"/>
          </a:p>
        </p:txBody>
      </p:sp>
    </p:spTree>
    <p:extLst>
      <p:ext uri="{BB962C8B-B14F-4D97-AF65-F5344CB8AC3E}">
        <p14:creationId xmlns:p14="http://schemas.microsoft.com/office/powerpoint/2010/main" val="2530241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17</a:t>
            </a:fld>
            <a:endParaRPr lang="en-AU"/>
          </a:p>
        </p:txBody>
      </p:sp>
    </p:spTree>
    <p:extLst>
      <p:ext uri="{BB962C8B-B14F-4D97-AF65-F5344CB8AC3E}">
        <p14:creationId xmlns:p14="http://schemas.microsoft.com/office/powerpoint/2010/main" val="2908787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18</a:t>
            </a:fld>
            <a:endParaRPr lang="en-AU"/>
          </a:p>
        </p:txBody>
      </p:sp>
    </p:spTree>
    <p:extLst>
      <p:ext uri="{BB962C8B-B14F-4D97-AF65-F5344CB8AC3E}">
        <p14:creationId xmlns:p14="http://schemas.microsoft.com/office/powerpoint/2010/main" val="3825341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19</a:t>
            </a:fld>
            <a:endParaRPr lang="en-AU"/>
          </a:p>
        </p:txBody>
      </p:sp>
    </p:spTree>
    <p:extLst>
      <p:ext uri="{BB962C8B-B14F-4D97-AF65-F5344CB8AC3E}">
        <p14:creationId xmlns:p14="http://schemas.microsoft.com/office/powerpoint/2010/main" val="396669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a:t>
            </a:fld>
            <a:endParaRPr lang="en-AU"/>
          </a:p>
        </p:txBody>
      </p:sp>
    </p:spTree>
    <p:extLst>
      <p:ext uri="{BB962C8B-B14F-4D97-AF65-F5344CB8AC3E}">
        <p14:creationId xmlns:p14="http://schemas.microsoft.com/office/powerpoint/2010/main" val="1007747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20</a:t>
            </a:fld>
            <a:endParaRPr lang="en-AU"/>
          </a:p>
        </p:txBody>
      </p:sp>
    </p:spTree>
    <p:extLst>
      <p:ext uri="{BB962C8B-B14F-4D97-AF65-F5344CB8AC3E}">
        <p14:creationId xmlns:p14="http://schemas.microsoft.com/office/powerpoint/2010/main" val="16274606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21</a:t>
            </a:fld>
            <a:endParaRPr lang="en-AU"/>
          </a:p>
        </p:txBody>
      </p:sp>
    </p:spTree>
    <p:extLst>
      <p:ext uri="{BB962C8B-B14F-4D97-AF65-F5344CB8AC3E}">
        <p14:creationId xmlns:p14="http://schemas.microsoft.com/office/powerpoint/2010/main" val="342015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22</a:t>
            </a:fld>
            <a:endParaRPr lang="en-AU"/>
          </a:p>
        </p:txBody>
      </p:sp>
    </p:spTree>
    <p:extLst>
      <p:ext uri="{BB962C8B-B14F-4D97-AF65-F5344CB8AC3E}">
        <p14:creationId xmlns:p14="http://schemas.microsoft.com/office/powerpoint/2010/main" val="286000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a:t>
            </a:fld>
            <a:endParaRPr lang="en-AU"/>
          </a:p>
        </p:txBody>
      </p:sp>
    </p:spTree>
    <p:extLst>
      <p:ext uri="{BB962C8B-B14F-4D97-AF65-F5344CB8AC3E}">
        <p14:creationId xmlns:p14="http://schemas.microsoft.com/office/powerpoint/2010/main" val="4235599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a:t>
            </a:fld>
            <a:endParaRPr lang="en-AU"/>
          </a:p>
        </p:txBody>
      </p:sp>
    </p:spTree>
    <p:extLst>
      <p:ext uri="{BB962C8B-B14F-4D97-AF65-F5344CB8AC3E}">
        <p14:creationId xmlns:p14="http://schemas.microsoft.com/office/powerpoint/2010/main" val="3310134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5</a:t>
            </a:fld>
            <a:endParaRPr lang="en-AU"/>
          </a:p>
        </p:txBody>
      </p:sp>
    </p:spTree>
    <p:extLst>
      <p:ext uri="{BB962C8B-B14F-4D97-AF65-F5344CB8AC3E}">
        <p14:creationId xmlns:p14="http://schemas.microsoft.com/office/powerpoint/2010/main" val="3718740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6</a:t>
            </a:fld>
            <a:endParaRPr lang="en-AU"/>
          </a:p>
        </p:txBody>
      </p:sp>
    </p:spTree>
    <p:extLst>
      <p:ext uri="{BB962C8B-B14F-4D97-AF65-F5344CB8AC3E}">
        <p14:creationId xmlns:p14="http://schemas.microsoft.com/office/powerpoint/2010/main" val="4028828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7</a:t>
            </a:fld>
            <a:endParaRPr lang="en-AU"/>
          </a:p>
        </p:txBody>
      </p:sp>
    </p:spTree>
    <p:extLst>
      <p:ext uri="{BB962C8B-B14F-4D97-AF65-F5344CB8AC3E}">
        <p14:creationId xmlns:p14="http://schemas.microsoft.com/office/powerpoint/2010/main" val="2211016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8</a:t>
            </a:fld>
            <a:endParaRPr lang="en-AU"/>
          </a:p>
        </p:txBody>
      </p:sp>
    </p:spTree>
    <p:extLst>
      <p:ext uri="{BB962C8B-B14F-4D97-AF65-F5344CB8AC3E}">
        <p14:creationId xmlns:p14="http://schemas.microsoft.com/office/powerpoint/2010/main" val="215553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9</a:t>
            </a:fld>
            <a:endParaRPr lang="en-AU"/>
          </a:p>
        </p:txBody>
      </p:sp>
    </p:spTree>
    <p:extLst>
      <p:ext uri="{BB962C8B-B14F-4D97-AF65-F5344CB8AC3E}">
        <p14:creationId xmlns:p14="http://schemas.microsoft.com/office/powerpoint/2010/main" val="3980983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2737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5935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1670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3654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1944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3566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6094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2890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69983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3/4/2020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291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274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3/4/2020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930199245"/>
      </p:ext>
    </p:extLst>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sldNum="0" hdr="0" ftr="0" dt="0"/>
  <p:txStyles>
    <p:title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www.foleys.com.au/" TargetMode="External"/><Relationship Id="rId4" Type="http://schemas.openxmlformats.org/officeDocument/2006/relationships/hyperlink" Target="mailto:foleys@foleys.com.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6">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8">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41" name="Rectangle 40">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4" name="Picture 3" descr="A blurry image of a library&#10;&#10;Description automatically generated">
            <a:extLst>
              <a:ext uri="{FF2B5EF4-FFF2-40B4-BE49-F238E27FC236}">
                <a16:creationId xmlns:a16="http://schemas.microsoft.com/office/drawing/2014/main" id="{3A4617B8-4931-41BC-AFCB-14FF99DFB6EC}"/>
              </a:ext>
            </a:extLst>
          </p:cNvPr>
          <p:cNvPicPr>
            <a:picLocks noChangeAspect="1"/>
          </p:cNvPicPr>
          <p:nvPr/>
        </p:nvPicPr>
        <p:blipFill rotWithShape="1">
          <a:blip r:embed="rId3"/>
          <a:srcRect t="1049" r="-1" b="14660"/>
          <a:stretch/>
        </p:blipFill>
        <p:spPr>
          <a:xfrm>
            <a:off x="3048" y="10"/>
            <a:ext cx="12188952" cy="6857990"/>
          </a:xfrm>
          <a:prstGeom prst="rect">
            <a:avLst/>
          </a:prstGeom>
        </p:spPr>
      </p:pic>
      <p:sp>
        <p:nvSpPr>
          <p:cNvPr id="43" name="Rectangle 42">
            <a:extLst>
              <a:ext uri="{FF2B5EF4-FFF2-40B4-BE49-F238E27FC236}">
                <a16:creationId xmlns:a16="http://schemas.microsoft.com/office/drawing/2014/main" id="{CD64F326-929E-45E2-B54D-DC7E17207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0224" y="941695"/>
            <a:ext cx="5452527" cy="4974610"/>
          </a:xfrm>
          <a:prstGeom prst="rect">
            <a:avLst/>
          </a:prstGeom>
          <a:solidFill>
            <a:schemeClr val="bg1">
              <a:lumMod val="75000"/>
              <a:lumOff val="25000"/>
            </a:schemeClr>
          </a:solidFill>
          <a:ln w="6350" cap="sq" cmpd="sng" algn="ctr">
            <a:noFill/>
            <a:prstDash val="solid"/>
            <a:miter lim="800000"/>
          </a:ln>
          <a:effectLst/>
        </p:spPr>
      </p:sp>
      <p:sp>
        <p:nvSpPr>
          <p:cNvPr id="45" name="Rectangle 44">
            <a:extLst>
              <a:ext uri="{FF2B5EF4-FFF2-40B4-BE49-F238E27FC236}">
                <a16:creationId xmlns:a16="http://schemas.microsoft.com/office/drawing/2014/main" id="{7BFCDFD7-7B3B-4ED9-B533-34D0B3724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6167" y="1106424"/>
            <a:ext cx="5120640" cy="464515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9F7B055-69BE-43BB-8790-8DB2E677692C}"/>
              </a:ext>
            </a:extLst>
          </p:cNvPr>
          <p:cNvSpPr>
            <a:spLocks noGrp="1"/>
          </p:cNvSpPr>
          <p:nvPr>
            <p:ph type="ctrTitle"/>
          </p:nvPr>
        </p:nvSpPr>
        <p:spPr>
          <a:xfrm>
            <a:off x="6210846" y="1352277"/>
            <a:ext cx="4633416" cy="1371600"/>
          </a:xfrm>
        </p:spPr>
        <p:txBody>
          <a:bodyPr vert="horz" lIns="91440" tIns="45720" rIns="91440" bIns="45720" rtlCol="0" anchor="ctr">
            <a:normAutofit/>
          </a:bodyPr>
          <a:lstStyle/>
          <a:p>
            <a:pPr algn="l">
              <a:lnSpc>
                <a:spcPct val="90000"/>
              </a:lnSpc>
            </a:pPr>
            <a:r>
              <a:rPr lang="en-AU" sz="4000" b="1" dirty="0">
                <a:solidFill>
                  <a:schemeClr val="accent6"/>
                </a:solidFill>
              </a:rPr>
              <a:t>Taxpayers Burden of Proof</a:t>
            </a:r>
            <a:endParaRPr lang="en-US" sz="4000" b="1" spc="0" dirty="0">
              <a:solidFill>
                <a:srgbClr val="92D050"/>
              </a:solidFill>
            </a:endParaRPr>
          </a:p>
        </p:txBody>
      </p:sp>
      <p:sp>
        <p:nvSpPr>
          <p:cNvPr id="3" name="Subtitle 2">
            <a:extLst>
              <a:ext uri="{FF2B5EF4-FFF2-40B4-BE49-F238E27FC236}">
                <a16:creationId xmlns:a16="http://schemas.microsoft.com/office/drawing/2014/main" id="{C6980EE8-3550-4DB2-BE26-77598346172A}"/>
              </a:ext>
            </a:extLst>
          </p:cNvPr>
          <p:cNvSpPr>
            <a:spLocks noGrp="1"/>
          </p:cNvSpPr>
          <p:nvPr>
            <p:ph type="subTitle" idx="1"/>
          </p:nvPr>
        </p:nvSpPr>
        <p:spPr>
          <a:xfrm>
            <a:off x="6210845" y="2969730"/>
            <a:ext cx="4633415" cy="2455255"/>
          </a:xfrm>
        </p:spPr>
        <p:txBody>
          <a:bodyPr vert="horz" lIns="91440" tIns="45720" rIns="91440" bIns="45720" rtlCol="0">
            <a:normAutofit/>
          </a:bodyPr>
          <a:lstStyle/>
          <a:p>
            <a:pPr algn="l">
              <a:lnSpc>
                <a:spcPct val="100000"/>
              </a:lnSpc>
              <a:spcAft>
                <a:spcPts val="600"/>
              </a:spcAft>
            </a:pPr>
            <a:r>
              <a:rPr lang="en-US" dirty="0">
                <a:solidFill>
                  <a:schemeClr val="tx1"/>
                </a:solidFill>
              </a:rPr>
              <a:t>Presented by:</a:t>
            </a:r>
          </a:p>
          <a:p>
            <a:pPr algn="l">
              <a:lnSpc>
                <a:spcPct val="100000"/>
              </a:lnSpc>
              <a:spcAft>
                <a:spcPts val="600"/>
              </a:spcAft>
            </a:pPr>
            <a:r>
              <a:rPr lang="en-US" dirty="0">
                <a:solidFill>
                  <a:schemeClr val="tx1"/>
                </a:solidFill>
              </a:rPr>
              <a:t>Gareth Redenbach</a:t>
            </a:r>
          </a:p>
          <a:p>
            <a:pPr algn="l">
              <a:lnSpc>
                <a:spcPct val="100000"/>
              </a:lnSpc>
              <a:spcAft>
                <a:spcPts val="600"/>
              </a:spcAft>
            </a:pPr>
            <a:endParaRPr lang="en-US" dirty="0">
              <a:solidFill>
                <a:schemeClr val="tx1"/>
              </a:solidFill>
            </a:endParaRPr>
          </a:p>
          <a:p>
            <a:pPr algn="l">
              <a:lnSpc>
                <a:spcPct val="100000"/>
              </a:lnSpc>
              <a:spcAft>
                <a:spcPts val="600"/>
              </a:spcAft>
            </a:pPr>
            <a:r>
              <a:rPr lang="en-US" dirty="0">
                <a:solidFill>
                  <a:schemeClr val="tx1"/>
                </a:solidFill>
              </a:rPr>
              <a:t>Foley’s List</a:t>
            </a:r>
          </a:p>
          <a:p>
            <a:pPr algn="l">
              <a:lnSpc>
                <a:spcPct val="100000"/>
              </a:lnSpc>
              <a:spcAft>
                <a:spcPts val="600"/>
              </a:spcAft>
            </a:pPr>
            <a:endParaRPr lang="en-US" dirty="0">
              <a:solidFill>
                <a:schemeClr val="tx1"/>
              </a:solidFill>
            </a:endParaRPr>
          </a:p>
          <a:p>
            <a:pPr algn="l">
              <a:lnSpc>
                <a:spcPct val="100000"/>
              </a:lnSpc>
              <a:spcAft>
                <a:spcPts val="600"/>
              </a:spcAft>
            </a:pPr>
            <a:r>
              <a:rPr lang="en-US" dirty="0">
                <a:solidFill>
                  <a:schemeClr val="tx1"/>
                </a:solidFill>
              </a:rPr>
              <a:t>Gareth.redenbach@vicbar.com.au</a:t>
            </a:r>
          </a:p>
        </p:txBody>
      </p:sp>
      <p:pic>
        <p:nvPicPr>
          <p:cNvPr id="6" name="Picture 5" descr="A close up of a sign&#10;&#10;Description automatically generated">
            <a:extLst>
              <a:ext uri="{FF2B5EF4-FFF2-40B4-BE49-F238E27FC236}">
                <a16:creationId xmlns:a16="http://schemas.microsoft.com/office/drawing/2014/main" id="{ACED54FF-6981-4B79-AC45-D48B5C90AA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754" y="4945224"/>
            <a:ext cx="4071404" cy="1435431"/>
          </a:xfrm>
          <a:prstGeom prst="rect">
            <a:avLst/>
          </a:prstGeom>
        </p:spPr>
      </p:pic>
      <p:pic>
        <p:nvPicPr>
          <p:cNvPr id="7" name="Picture 6" descr="A person wearing a suit and tie smiling at the camera&#10;&#10;Description automatically generated">
            <a:extLst>
              <a:ext uri="{FF2B5EF4-FFF2-40B4-BE49-F238E27FC236}">
                <a16:creationId xmlns:a16="http://schemas.microsoft.com/office/drawing/2014/main" id="{CFC946A9-5CE2-4D65-B5CF-50E6E42030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456" y="1586948"/>
            <a:ext cx="2988000" cy="2988000"/>
          </a:xfrm>
          <a:prstGeom prst="rect">
            <a:avLst/>
          </a:prstGeom>
        </p:spPr>
      </p:pic>
    </p:spTree>
    <p:extLst>
      <p:ext uri="{BB962C8B-B14F-4D97-AF65-F5344CB8AC3E}">
        <p14:creationId xmlns:p14="http://schemas.microsoft.com/office/powerpoint/2010/main" val="16613803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4441910" y="633281"/>
            <a:ext cx="6162360" cy="1424120"/>
          </a:xfrm>
        </p:spPr>
        <p:txBody>
          <a:bodyPr>
            <a:normAutofit/>
          </a:bodyPr>
          <a:lstStyle/>
          <a:p>
            <a:pPr algn="r"/>
            <a:r>
              <a:rPr lang="en-AU" sz="3200" dirty="0">
                <a:solidFill>
                  <a:srgbClr val="92D050"/>
                </a:solidFill>
              </a:rPr>
              <a:t>The History of the Burden of Proof</a:t>
            </a: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marL="0" indent="0">
              <a:buNone/>
            </a:pPr>
            <a:r>
              <a:rPr lang="en-US" sz="1800" dirty="0"/>
              <a:t>In </a:t>
            </a:r>
            <a:r>
              <a:rPr lang="en-US" sz="1800" i="1" dirty="0"/>
              <a:t>Chevron (No 4) </a:t>
            </a:r>
            <a:r>
              <a:rPr lang="en-AU" sz="1800" dirty="0"/>
              <a:t>[2015] FCA 1092 </a:t>
            </a:r>
            <a:r>
              <a:rPr lang="en-US" sz="1800" dirty="0"/>
              <a:t>at first instance the taxpayer failed because the Court decided the expert witnesses had not answered the correct statutory question and, as a result, it was impossible for the taxpayer to discharge their burden of proof: see [504] – [525].</a:t>
            </a:r>
            <a:endParaRPr lang="en-AU" sz="1800" dirty="0"/>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178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458357"/>
            <a:ext cx="5978834" cy="4128629"/>
          </a:xfrm>
        </p:spPr>
        <p:txBody>
          <a:bodyPr anchor="ctr">
            <a:normAutofit/>
          </a:bodyPr>
          <a:lstStyle/>
          <a:p>
            <a:r>
              <a:rPr lang="en-AU" dirty="0"/>
              <a:t>Mrs </a:t>
            </a:r>
            <a:r>
              <a:rPr lang="en-AU" dirty="0" err="1"/>
              <a:t>Cassaniti’s</a:t>
            </a:r>
            <a:r>
              <a:rPr lang="en-AU" dirty="0"/>
              <a:t> husband was an accountant whose practice entities employed her. </a:t>
            </a:r>
          </a:p>
          <a:p>
            <a:r>
              <a:rPr lang="en-AU" dirty="0"/>
              <a:t>Mrs </a:t>
            </a:r>
            <a:r>
              <a:rPr lang="en-AU" dirty="0" err="1"/>
              <a:t>Cassaniti’s</a:t>
            </a:r>
            <a:r>
              <a:rPr lang="en-AU" dirty="0"/>
              <a:t> husband was described by the Commissioner as a </a:t>
            </a:r>
            <a:r>
              <a:rPr lang="en-AU" i="1" dirty="0"/>
              <a:t>“convicted tax fraudster”</a:t>
            </a:r>
            <a:r>
              <a:rPr lang="en-AU" dirty="0"/>
              <a:t>.</a:t>
            </a:r>
          </a:p>
          <a:p>
            <a:r>
              <a:rPr lang="en-AU" dirty="0"/>
              <a:t>Mrs </a:t>
            </a:r>
            <a:r>
              <a:rPr lang="en-AU" dirty="0" err="1"/>
              <a:t>Cassaniti</a:t>
            </a:r>
            <a:r>
              <a:rPr lang="en-AU" dirty="0"/>
              <a:t> gave three affidavits that amounts had been withheld from her wages in prior years exhibiting payslips.</a:t>
            </a:r>
          </a:p>
          <a:p>
            <a:r>
              <a:rPr lang="en-AU" dirty="0"/>
              <a:t>The Commissioner contended that Mrs </a:t>
            </a:r>
            <a:r>
              <a:rPr lang="en-AU" dirty="0" err="1"/>
              <a:t>Cassaniti</a:t>
            </a:r>
            <a:r>
              <a:rPr lang="en-AU" dirty="0"/>
              <a:t> had not met her burden of proof.</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3763205" y="851567"/>
            <a:ext cx="7405378" cy="1424120"/>
          </a:xfrm>
        </p:spPr>
        <p:txBody>
          <a:bodyPr>
            <a:normAutofit/>
          </a:bodyPr>
          <a:lstStyle/>
          <a:p>
            <a:pPr algn="r"/>
            <a:r>
              <a:rPr lang="en-AU" sz="3200" dirty="0">
                <a:solidFill>
                  <a:srgbClr val="92D050"/>
                </a:solidFill>
              </a:rPr>
              <a:t>The decision in </a:t>
            </a:r>
            <a:r>
              <a:rPr lang="en-AU" sz="3200" dirty="0" err="1">
                <a:solidFill>
                  <a:srgbClr val="92D050"/>
                </a:solidFill>
              </a:rPr>
              <a:t>Cassaniti</a:t>
            </a:r>
            <a:endParaRPr lang="en-AU" sz="3200" dirty="0">
              <a:solidFill>
                <a:srgbClr val="92D050"/>
              </a:solidFill>
            </a:endParaRPr>
          </a:p>
        </p:txBody>
      </p:sp>
    </p:spTree>
    <p:extLst>
      <p:ext uri="{BB962C8B-B14F-4D97-AF65-F5344CB8AC3E}">
        <p14:creationId xmlns:p14="http://schemas.microsoft.com/office/powerpoint/2010/main" val="21171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4441910" y="633281"/>
            <a:ext cx="6162360" cy="1424120"/>
          </a:xfrm>
        </p:spPr>
        <p:txBody>
          <a:bodyPr>
            <a:normAutofit/>
          </a:bodyPr>
          <a:lstStyle/>
          <a:p>
            <a:pPr algn="r"/>
            <a:r>
              <a:rPr lang="en-AU" sz="3200" dirty="0">
                <a:solidFill>
                  <a:srgbClr val="92D050"/>
                </a:solidFill>
              </a:rPr>
              <a:t>The decision in </a:t>
            </a:r>
            <a:r>
              <a:rPr lang="en-AU" sz="3200" dirty="0" err="1">
                <a:solidFill>
                  <a:srgbClr val="92D050"/>
                </a:solidFill>
              </a:rPr>
              <a:t>Cassaniti</a:t>
            </a:r>
            <a:endParaRPr lang="en-AU" sz="3200" dirty="0">
              <a:solidFill>
                <a:srgbClr val="92D050"/>
              </a:solidFill>
            </a:endParaRP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marL="0" indent="0">
              <a:buNone/>
            </a:pPr>
            <a:r>
              <a:rPr lang="en-AU" dirty="0"/>
              <a:t>In finding for Mrs </a:t>
            </a:r>
            <a:r>
              <a:rPr lang="en-AU" dirty="0" err="1"/>
              <a:t>Cassaniti</a:t>
            </a:r>
            <a:r>
              <a:rPr lang="en-AU" dirty="0"/>
              <a:t>, Steward J (with whom Greenwood and Logan agreed) states at [88]:</a:t>
            </a:r>
          </a:p>
          <a:p>
            <a:pPr lvl="1"/>
            <a:r>
              <a:rPr lang="en-AU" sz="1600" dirty="0"/>
              <a:t>the degree or standard of proof required by a taxpayer is that which applies in an ordinary civil proceeding.  Referring to the description by Justice Hunt in Allied Pastoral, that can be described as, </a:t>
            </a:r>
            <a:r>
              <a:rPr lang="en-AU" sz="1600" i="1" dirty="0"/>
              <a:t>“…if the plaintiff succeeds… in weighing down those scales ever so slightly in his favour then he has discharged the burden he carries…”</a:t>
            </a:r>
            <a:r>
              <a:rPr lang="en-AU" sz="1600" dirty="0"/>
              <a:t>;</a:t>
            </a:r>
          </a:p>
          <a:p>
            <a:pPr lvl="1"/>
            <a:r>
              <a:rPr lang="en-AU" sz="1600" dirty="0"/>
              <a:t>a taxpayer is not obliged to call all material witnesses and produce all material documents which support their proposition;</a:t>
            </a:r>
          </a:p>
          <a:p>
            <a:pPr lvl="1"/>
            <a:r>
              <a:rPr lang="en-AU" sz="1600" dirty="0"/>
              <a:t>there is no requirement that direct evidence by testimony or affidavit can only be accepted if it is corroborated; and</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9591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458357"/>
            <a:ext cx="5978834" cy="4128629"/>
          </a:xfrm>
        </p:spPr>
        <p:txBody>
          <a:bodyPr anchor="ctr">
            <a:normAutofit/>
          </a:bodyPr>
          <a:lstStyle/>
          <a:p>
            <a:pPr marL="0" indent="0">
              <a:buNone/>
            </a:pPr>
            <a:r>
              <a:rPr lang="en-AU" i="1" dirty="0" err="1"/>
              <a:t>Cassaniti</a:t>
            </a:r>
            <a:r>
              <a:rPr lang="en-AU" dirty="0"/>
              <a:t> at [88] (continued):</a:t>
            </a:r>
          </a:p>
          <a:p>
            <a:pPr lvl="1">
              <a:spcAft>
                <a:spcPts val="1200"/>
              </a:spcAft>
            </a:pPr>
            <a:r>
              <a:rPr lang="en-AU" sz="1600" dirty="0"/>
              <a:t>the Tribunal is free to accept the evidence of the taxpayer alone if they find it truthful; and </a:t>
            </a:r>
          </a:p>
          <a:p>
            <a:pPr lvl="1">
              <a:spcAft>
                <a:spcPts val="1200"/>
              </a:spcAft>
            </a:pPr>
            <a:r>
              <a:rPr lang="en-AU" sz="1600" dirty="0"/>
              <a:t>cautions that while it would usually be prudent to corroborate the evidence of a taxpayer and adduce contemporaneous objective evidence, </a:t>
            </a:r>
            <a:r>
              <a:rPr lang="en-AU" sz="1600" i="1" dirty="0"/>
              <a:t>“prudence should not be confused with the requirements of the law”</a:t>
            </a:r>
            <a:r>
              <a:rPr lang="en-AU" sz="1600" dirty="0"/>
              <a:t>.</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3763205" y="851567"/>
            <a:ext cx="7405378" cy="1424120"/>
          </a:xfrm>
        </p:spPr>
        <p:txBody>
          <a:bodyPr>
            <a:normAutofit/>
          </a:bodyPr>
          <a:lstStyle/>
          <a:p>
            <a:pPr algn="r"/>
            <a:r>
              <a:rPr lang="en-AU" sz="3200" dirty="0">
                <a:solidFill>
                  <a:srgbClr val="92D050"/>
                </a:solidFill>
              </a:rPr>
              <a:t>The decision in </a:t>
            </a:r>
            <a:r>
              <a:rPr lang="en-AU" sz="3200" dirty="0" err="1">
                <a:solidFill>
                  <a:srgbClr val="92D050"/>
                </a:solidFill>
              </a:rPr>
              <a:t>Cassaniti</a:t>
            </a:r>
            <a:endParaRPr lang="en-AU" sz="3200" dirty="0">
              <a:solidFill>
                <a:srgbClr val="92D050"/>
              </a:solidFill>
            </a:endParaRPr>
          </a:p>
        </p:txBody>
      </p:sp>
    </p:spTree>
    <p:extLst>
      <p:ext uri="{BB962C8B-B14F-4D97-AF65-F5344CB8AC3E}">
        <p14:creationId xmlns:p14="http://schemas.microsoft.com/office/powerpoint/2010/main" val="4202289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4441910" y="532857"/>
            <a:ext cx="6162360" cy="1424120"/>
          </a:xfrm>
        </p:spPr>
        <p:txBody>
          <a:bodyPr>
            <a:normAutofit/>
          </a:bodyPr>
          <a:lstStyle/>
          <a:p>
            <a:pPr algn="r"/>
            <a:r>
              <a:rPr lang="en-AU" sz="3200" dirty="0">
                <a:solidFill>
                  <a:srgbClr val="92D050"/>
                </a:solidFill>
              </a:rPr>
              <a:t>The decision in </a:t>
            </a:r>
            <a:r>
              <a:rPr lang="en-AU" sz="3200" dirty="0" err="1">
                <a:solidFill>
                  <a:srgbClr val="92D050"/>
                </a:solidFill>
              </a:rPr>
              <a:t>Cassaniti</a:t>
            </a:r>
            <a:endParaRPr lang="en-AU" sz="3200" dirty="0">
              <a:solidFill>
                <a:srgbClr val="92D050"/>
              </a:solidFill>
            </a:endParaRP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marL="0" indent="0">
              <a:buNone/>
            </a:pPr>
            <a:r>
              <a:rPr lang="en-AU" sz="1800" dirty="0"/>
              <a:t>The Full Court in </a:t>
            </a:r>
            <a:r>
              <a:rPr lang="en-AU" sz="1800" i="1" dirty="0" err="1"/>
              <a:t>Cassaniti</a:t>
            </a:r>
            <a:r>
              <a:rPr lang="en-AU" sz="1800" i="1" dirty="0"/>
              <a:t> </a:t>
            </a:r>
            <a:r>
              <a:rPr lang="en-AU" sz="1800" dirty="0"/>
              <a:t>points out that, in addition to her testimony, the PAYG payslips probably:</a:t>
            </a:r>
          </a:p>
          <a:p>
            <a:pPr lvl="1"/>
            <a:r>
              <a:rPr lang="en-AU" sz="1600" dirty="0"/>
              <a:t>formed part of the books required to be kept by the employing corporation under the </a:t>
            </a:r>
            <a:r>
              <a:rPr lang="en-AU" sz="1600" i="1" dirty="0"/>
              <a:t>Corporations Act 2001 </a:t>
            </a:r>
            <a:r>
              <a:rPr lang="en-AU" sz="1600" dirty="0"/>
              <a:t>and were admissible as prima facie truth of their contents (s 1305 of the </a:t>
            </a:r>
            <a:r>
              <a:rPr lang="en-AU" sz="1600" i="1" dirty="0"/>
              <a:t>Corporations Act 2001</a:t>
            </a:r>
            <a:r>
              <a:rPr lang="en-AU" sz="1600" dirty="0"/>
              <a:t>); and</a:t>
            </a:r>
          </a:p>
          <a:p>
            <a:pPr lvl="1"/>
            <a:r>
              <a:rPr lang="en-AU" sz="1600" dirty="0"/>
              <a:t>business records which can be admitted as proof of their contents pursuant to an exception to the hearsay rule: s 69 of the </a:t>
            </a:r>
            <a:r>
              <a:rPr lang="en-AU" sz="1600" i="1" dirty="0"/>
              <a:t>Evidence Act 1995</a:t>
            </a:r>
            <a:r>
              <a:rPr lang="en-AU" sz="1600" dirty="0"/>
              <a:t>.</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1698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458357"/>
            <a:ext cx="5978834" cy="4128629"/>
          </a:xfrm>
        </p:spPr>
        <p:txBody>
          <a:bodyPr anchor="ctr">
            <a:normAutofit/>
          </a:bodyPr>
          <a:lstStyle/>
          <a:p>
            <a:pPr marL="0" indent="0">
              <a:spcAft>
                <a:spcPts val="1200"/>
              </a:spcAft>
              <a:buNone/>
            </a:pPr>
            <a:r>
              <a:rPr lang="en-AU" sz="1600" dirty="0"/>
              <a:t>Some of the relevant background in </a:t>
            </a:r>
            <a:r>
              <a:rPr lang="en-AU" sz="1600" i="1" dirty="0"/>
              <a:t>Price</a:t>
            </a:r>
            <a:r>
              <a:rPr lang="en-AU" sz="1600" dirty="0"/>
              <a:t>:</a:t>
            </a:r>
          </a:p>
          <a:p>
            <a:pPr lvl="1" indent="-457200">
              <a:spcBef>
                <a:spcPts val="1000"/>
              </a:spcBef>
              <a:spcAft>
                <a:spcPts val="1200"/>
              </a:spcAft>
              <a:buFont typeface="+mj-lt"/>
              <a:buAutoNum type="alphaLcPeriod"/>
            </a:pPr>
            <a:r>
              <a:rPr lang="en-AU" sz="1200" dirty="0">
                <a:cs typeface="Helvetica" panose="020B0604020202020204" pitchFamily="34" charset="0"/>
              </a:rPr>
              <a:t>Price was a truck driver employed by companies his brother controlled.</a:t>
            </a:r>
          </a:p>
          <a:p>
            <a:pPr lvl="1" indent="-457200">
              <a:spcBef>
                <a:spcPts val="1000"/>
              </a:spcBef>
              <a:spcAft>
                <a:spcPts val="1200"/>
              </a:spcAft>
              <a:buFont typeface="+mj-lt"/>
              <a:buAutoNum type="alphaLcPeriod"/>
            </a:pPr>
            <a:r>
              <a:rPr lang="en-AU" sz="1200" dirty="0">
                <a:cs typeface="Helvetica" panose="020B0604020202020204" pitchFamily="34" charset="0"/>
              </a:rPr>
              <a:t>In 2016, Price lodged tax returns for the years ending 30 June 2001 through 30 June 2003 claiming </a:t>
            </a:r>
            <a:r>
              <a:rPr lang="en-AU" sz="1200" dirty="0" err="1">
                <a:cs typeface="Helvetica" panose="020B0604020202020204" pitchFamily="34" charset="0"/>
              </a:rPr>
              <a:t>Allyma</a:t>
            </a:r>
            <a:r>
              <a:rPr lang="en-AU" sz="1200" dirty="0">
                <a:cs typeface="Helvetica" panose="020B0604020202020204" pitchFamily="34" charset="0"/>
              </a:rPr>
              <a:t> Pty Ltd withheld $23,864, $24,672 and $24,932 in the relevant years.</a:t>
            </a:r>
          </a:p>
          <a:p>
            <a:pPr lvl="1" indent="-457200">
              <a:spcBef>
                <a:spcPts val="1000"/>
              </a:spcBef>
              <a:spcAft>
                <a:spcPts val="1200"/>
              </a:spcAft>
              <a:buFont typeface="+mj-lt"/>
              <a:buAutoNum type="alphaLcPeriod"/>
            </a:pPr>
            <a:r>
              <a:rPr lang="en-AU" sz="1200" dirty="0">
                <a:cs typeface="Helvetica" panose="020B0604020202020204" pitchFamily="34" charset="0"/>
              </a:rPr>
              <a:t>Price relied on PAYG slips produced by an accounting firm, ran in part by David </a:t>
            </a:r>
            <a:r>
              <a:rPr lang="en-AU" sz="1200" dirty="0" err="1">
                <a:cs typeface="Helvetica" panose="020B0604020202020204" pitchFamily="34" charset="0"/>
              </a:rPr>
              <a:t>Cassaniti</a:t>
            </a:r>
            <a:r>
              <a:rPr lang="en-AU" sz="1200" dirty="0">
                <a:cs typeface="Helvetica" panose="020B0604020202020204" pitchFamily="34" charset="0"/>
              </a:rPr>
              <a:t>, in 2016 after </a:t>
            </a:r>
            <a:r>
              <a:rPr lang="en-AU" sz="1200" dirty="0" err="1">
                <a:cs typeface="Helvetica" panose="020B0604020202020204" pitchFamily="34" charset="0"/>
              </a:rPr>
              <a:t>Allyma</a:t>
            </a:r>
            <a:r>
              <a:rPr lang="en-AU" sz="1200" dirty="0">
                <a:cs typeface="Helvetica" panose="020B0604020202020204" pitchFamily="34" charset="0"/>
              </a:rPr>
              <a:t> had been deregistered.</a:t>
            </a:r>
          </a:p>
          <a:p>
            <a:pPr lvl="1" indent="-457200">
              <a:spcBef>
                <a:spcPts val="1000"/>
              </a:spcBef>
              <a:spcAft>
                <a:spcPts val="1200"/>
              </a:spcAft>
              <a:buFont typeface="+mj-lt"/>
              <a:buAutoNum type="alphaLcPeriod"/>
            </a:pPr>
            <a:r>
              <a:rPr lang="en-AU" sz="1200" dirty="0">
                <a:cs typeface="Helvetica" panose="020B0604020202020204" pitchFamily="34" charset="0"/>
              </a:rPr>
              <a:t>Mr Price sought to rely on s 1305 of the </a:t>
            </a:r>
            <a:r>
              <a:rPr lang="en-AU" sz="1200" i="1" dirty="0">
                <a:cs typeface="Helvetica" panose="020B0604020202020204" pitchFamily="34" charset="0"/>
              </a:rPr>
              <a:t>Corporations Act 2001 </a:t>
            </a:r>
            <a:r>
              <a:rPr lang="en-AU" sz="1200" dirty="0">
                <a:cs typeface="Helvetica" panose="020B0604020202020204" pitchFamily="34" charset="0"/>
              </a:rPr>
              <a:t>in respect of the contents of the PAYG slips to prove amounts had been withheld.</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3763205" y="851567"/>
            <a:ext cx="7405378" cy="1424120"/>
          </a:xfrm>
        </p:spPr>
        <p:txBody>
          <a:bodyPr>
            <a:normAutofit/>
          </a:bodyPr>
          <a:lstStyle/>
          <a:p>
            <a:pPr algn="r"/>
            <a:r>
              <a:rPr lang="en-AU" sz="2800" dirty="0">
                <a:solidFill>
                  <a:srgbClr val="92D050"/>
                </a:solidFill>
              </a:rPr>
              <a:t>The decision in Price v Commissioner of Taxation [2019] FCA 543</a:t>
            </a:r>
          </a:p>
        </p:txBody>
      </p:sp>
    </p:spTree>
    <p:extLst>
      <p:ext uri="{BB962C8B-B14F-4D97-AF65-F5344CB8AC3E}">
        <p14:creationId xmlns:p14="http://schemas.microsoft.com/office/powerpoint/2010/main" val="1010511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marL="0" indent="0">
              <a:spcAft>
                <a:spcPts val="1200"/>
              </a:spcAft>
              <a:buNone/>
            </a:pPr>
            <a:r>
              <a:rPr lang="en-AU" sz="1800" dirty="0"/>
              <a:t>When considering whether a taxpayer had established amounts had been withheld from his wages, </a:t>
            </a:r>
            <a:r>
              <a:rPr lang="en-AU" sz="1800" dirty="0" err="1"/>
              <a:t>Thawley</a:t>
            </a:r>
            <a:r>
              <a:rPr lang="en-AU" sz="1800" dirty="0"/>
              <a:t> J referred to the fact that:</a:t>
            </a:r>
          </a:p>
          <a:p>
            <a:pPr lvl="1" indent="-457200">
              <a:spcBef>
                <a:spcPts val="1000"/>
              </a:spcBef>
              <a:spcAft>
                <a:spcPts val="1200"/>
              </a:spcAft>
              <a:buFont typeface="+mj-lt"/>
              <a:buAutoNum type="alphaLcPeriod"/>
            </a:pPr>
            <a:r>
              <a:rPr lang="en-AU" sz="1400" dirty="0">
                <a:cs typeface="Helvetica" panose="020B0604020202020204" pitchFamily="34" charset="0"/>
              </a:rPr>
              <a:t>a Court cannot choose between guesses, where the possibilities are not unlimited, on the ground that one guess seems more likely than the other: </a:t>
            </a:r>
            <a:r>
              <a:rPr lang="en-AU" sz="1400" i="1" dirty="0">
                <a:cs typeface="Helvetica" panose="020B0604020202020204" pitchFamily="34" charset="0"/>
              </a:rPr>
              <a:t>Jones v Dunkel </a:t>
            </a:r>
            <a:r>
              <a:rPr lang="en-AU" sz="1400" dirty="0">
                <a:cs typeface="Helvetica" panose="020B0604020202020204" pitchFamily="34" charset="0"/>
              </a:rPr>
              <a:t>(1959) 101 CLR 298 per Dixon CJ at 305.</a:t>
            </a:r>
          </a:p>
          <a:p>
            <a:pPr lvl="1" indent="-457200">
              <a:spcBef>
                <a:spcPts val="1000"/>
              </a:spcBef>
              <a:spcAft>
                <a:spcPts val="1200"/>
              </a:spcAft>
              <a:buFont typeface="+mj-lt"/>
              <a:buAutoNum type="alphaLcPeriod"/>
            </a:pPr>
            <a:r>
              <a:rPr lang="en-AU" sz="1400" dirty="0">
                <a:cs typeface="Helvetica" panose="020B0604020202020204" pitchFamily="34" charset="0"/>
              </a:rPr>
              <a:t>the relevant facts are to be determined, “</a:t>
            </a:r>
            <a:r>
              <a:rPr lang="en-AU" sz="1400" i="1" dirty="0">
                <a:cs typeface="Helvetica" panose="020B0604020202020204" pitchFamily="34" charset="0"/>
              </a:rPr>
              <a:t>upon a preponderance of probabilities, and it may be obtained by direct testimony, by circumstantial evidence, or presumptively”</a:t>
            </a:r>
            <a:r>
              <a:rPr lang="en-AU" sz="1400" dirty="0">
                <a:cs typeface="Helvetica" panose="020B0604020202020204" pitchFamily="34" charset="0"/>
              </a:rPr>
              <a:t>: </a:t>
            </a:r>
            <a:r>
              <a:rPr lang="en-AU" sz="1400" i="1" dirty="0">
                <a:cs typeface="Helvetica" panose="020B0604020202020204" pitchFamily="34" charset="0"/>
              </a:rPr>
              <a:t>Axon v Axon</a:t>
            </a:r>
            <a:r>
              <a:rPr lang="en-AU" sz="1400" dirty="0">
                <a:cs typeface="Helvetica" panose="020B0604020202020204" pitchFamily="34" charset="0"/>
              </a:rPr>
              <a:t> (1937) 59 CLR 395 at 403 per Dixon J. </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itle 3">
            <a:extLst>
              <a:ext uri="{FF2B5EF4-FFF2-40B4-BE49-F238E27FC236}">
                <a16:creationId xmlns:a16="http://schemas.microsoft.com/office/drawing/2014/main" id="{4583E5C3-8258-4F6C-A765-A0F37197BDFD}"/>
              </a:ext>
            </a:extLst>
          </p:cNvPr>
          <p:cNvSpPr txBox="1">
            <a:spLocks/>
          </p:cNvSpPr>
          <p:nvPr/>
        </p:nvSpPr>
        <p:spPr>
          <a:xfrm>
            <a:off x="3763205" y="851567"/>
            <a:ext cx="7405378" cy="14241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r>
              <a:rPr lang="en-AU" sz="2800">
                <a:solidFill>
                  <a:srgbClr val="92D050"/>
                </a:solidFill>
              </a:rPr>
              <a:t>The decision in Price v Commissioner of Taxation [2019] FCA 543</a:t>
            </a:r>
          </a:p>
        </p:txBody>
      </p:sp>
    </p:spTree>
    <p:extLst>
      <p:ext uri="{BB962C8B-B14F-4D97-AF65-F5344CB8AC3E}">
        <p14:creationId xmlns:p14="http://schemas.microsoft.com/office/powerpoint/2010/main" val="1562594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644242"/>
            <a:ext cx="5978834" cy="3942744"/>
          </a:xfrm>
        </p:spPr>
        <p:txBody>
          <a:bodyPr anchor="ctr">
            <a:normAutofit/>
          </a:bodyPr>
          <a:lstStyle/>
          <a:p>
            <a:pPr marL="0" indent="0">
              <a:spcAft>
                <a:spcPts val="1200"/>
              </a:spcAft>
              <a:buNone/>
            </a:pPr>
            <a:r>
              <a:rPr lang="en-AU" sz="1600" dirty="0"/>
              <a:t>In finding for the Commissioner </a:t>
            </a:r>
            <a:r>
              <a:rPr lang="en-AU" sz="1600" dirty="0" err="1"/>
              <a:t>Thawley</a:t>
            </a:r>
            <a:r>
              <a:rPr lang="en-AU" sz="1600" dirty="0"/>
              <a:t> J held:</a:t>
            </a:r>
          </a:p>
          <a:p>
            <a:pPr>
              <a:spcAft>
                <a:spcPts val="1200"/>
              </a:spcAft>
            </a:pPr>
            <a:r>
              <a:rPr lang="en-AU" sz="1200" dirty="0"/>
              <a:t>As the payslips were dated in 2016 after the companies had been deregistered, they could not be records kept by a corporation under the requirements of the </a:t>
            </a:r>
            <a:r>
              <a:rPr lang="en-AU" sz="1200" i="1" dirty="0"/>
              <a:t>Corporations Act 2001</a:t>
            </a:r>
            <a:r>
              <a:rPr lang="en-AU" sz="1200" dirty="0"/>
              <a:t>.</a:t>
            </a:r>
          </a:p>
          <a:p>
            <a:pPr>
              <a:spcAft>
                <a:spcPts val="1200"/>
              </a:spcAft>
            </a:pPr>
            <a:r>
              <a:rPr lang="en-AU" sz="1200" dirty="0"/>
              <a:t>In respect of payslips where s 1305 of the </a:t>
            </a:r>
            <a:r>
              <a:rPr lang="en-AU" sz="1200" i="1" dirty="0"/>
              <a:t>Corporations Act 2001</a:t>
            </a:r>
            <a:r>
              <a:rPr lang="en-AU" sz="1200" dirty="0"/>
              <a:t> or the business records exception may have been available, any proof offered by the payslips was outweighed by other evidence.</a:t>
            </a:r>
          </a:p>
          <a:p>
            <a:pPr marL="0" indent="0">
              <a:buNone/>
            </a:pPr>
            <a:r>
              <a:rPr lang="en-US" sz="1400" dirty="0"/>
              <a:t>More recently, </a:t>
            </a:r>
            <a:r>
              <a:rPr lang="en-US" sz="1400" i="1" dirty="0"/>
              <a:t>Sole Luna Pty Ltd v Commissioner of Taxation </a:t>
            </a:r>
            <a:r>
              <a:rPr lang="en-US" sz="1400" dirty="0"/>
              <a:t>[2019] FCA 1195</a:t>
            </a:r>
            <a:r>
              <a:rPr lang="en-US" sz="1400" i="1" dirty="0"/>
              <a:t> </a:t>
            </a:r>
            <a:r>
              <a:rPr lang="en-US" sz="1400" dirty="0"/>
              <a:t>has demonstrated that s 1305 is not available if the company is not required to keep records under the </a:t>
            </a:r>
            <a:r>
              <a:rPr lang="en-US" sz="1400" i="1" dirty="0"/>
              <a:t>Corporations Act 2001 </a:t>
            </a:r>
            <a:r>
              <a:rPr lang="en-US" sz="1400" dirty="0"/>
              <a:t>(e.g. foreign registered and operated companies).</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3763205" y="851567"/>
            <a:ext cx="7405378" cy="1424120"/>
          </a:xfrm>
        </p:spPr>
        <p:txBody>
          <a:bodyPr>
            <a:normAutofit/>
          </a:bodyPr>
          <a:lstStyle/>
          <a:p>
            <a:pPr algn="r"/>
            <a:r>
              <a:rPr lang="en-AU" sz="2800" dirty="0">
                <a:solidFill>
                  <a:srgbClr val="92D050"/>
                </a:solidFill>
              </a:rPr>
              <a:t>The decision in Price v Commissioner of Taxation [2019] FCA 543</a:t>
            </a:r>
          </a:p>
        </p:txBody>
      </p:sp>
    </p:spTree>
    <p:extLst>
      <p:ext uri="{BB962C8B-B14F-4D97-AF65-F5344CB8AC3E}">
        <p14:creationId xmlns:p14="http://schemas.microsoft.com/office/powerpoint/2010/main" val="1498576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a:spcAft>
                <a:spcPts val="1200"/>
              </a:spcAft>
            </a:pPr>
            <a:r>
              <a:rPr lang="en-AU" sz="1800" dirty="0">
                <a:cs typeface="Helvetica" panose="020B0604020202020204" pitchFamily="34" charset="0"/>
              </a:rPr>
              <a:t>The Commissioner’s representatives know taxpayers have the burden of proof.</a:t>
            </a:r>
          </a:p>
          <a:p>
            <a:pPr>
              <a:spcAft>
                <a:spcPts val="1200"/>
              </a:spcAft>
            </a:pPr>
            <a:r>
              <a:rPr lang="en-AU" sz="1800" dirty="0">
                <a:cs typeface="Helvetica" panose="020B0604020202020204" pitchFamily="34" charset="0"/>
              </a:rPr>
              <a:t>The Commissioner will often issue position papers, assessments and objection decisions based on the assertion the taxpayer has not met their burden.</a:t>
            </a:r>
          </a:p>
          <a:p>
            <a:pPr>
              <a:spcAft>
                <a:spcPts val="1200"/>
              </a:spcAft>
            </a:pPr>
            <a:r>
              <a:rPr lang="en-AU" sz="1800" dirty="0">
                <a:cs typeface="Helvetica" panose="020B0604020202020204" pitchFamily="34" charset="0"/>
              </a:rPr>
              <a:t>How do you ensure the Commissioner pays attention to the facts at the audit / assessment stage?</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itle 3">
            <a:extLst>
              <a:ext uri="{FF2B5EF4-FFF2-40B4-BE49-F238E27FC236}">
                <a16:creationId xmlns:a16="http://schemas.microsoft.com/office/drawing/2014/main" id="{4583E5C3-8258-4F6C-A765-A0F37197BDFD}"/>
              </a:ext>
            </a:extLst>
          </p:cNvPr>
          <p:cNvSpPr txBox="1">
            <a:spLocks/>
          </p:cNvSpPr>
          <p:nvPr/>
        </p:nvSpPr>
        <p:spPr>
          <a:xfrm>
            <a:off x="3763205" y="508553"/>
            <a:ext cx="7405378" cy="14241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r>
              <a:rPr lang="en-AU" sz="3200" dirty="0">
                <a:solidFill>
                  <a:srgbClr val="92D050"/>
                </a:solidFill>
              </a:rPr>
              <a:t>Lesson about the Burden of Proof</a:t>
            </a:r>
          </a:p>
        </p:txBody>
      </p:sp>
    </p:spTree>
    <p:extLst>
      <p:ext uri="{BB962C8B-B14F-4D97-AF65-F5344CB8AC3E}">
        <p14:creationId xmlns:p14="http://schemas.microsoft.com/office/powerpoint/2010/main" val="1593601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644242"/>
            <a:ext cx="5978834" cy="3942744"/>
          </a:xfrm>
        </p:spPr>
        <p:txBody>
          <a:bodyPr anchor="ctr">
            <a:normAutofit/>
          </a:bodyPr>
          <a:lstStyle/>
          <a:p>
            <a:pPr>
              <a:spcAft>
                <a:spcPts val="1200"/>
              </a:spcAft>
            </a:pPr>
            <a:r>
              <a:rPr lang="en-AU" sz="1600" dirty="0">
                <a:cs typeface="Helvetica" panose="020B0604020202020204" pitchFamily="34" charset="0"/>
              </a:rPr>
              <a:t>A forensic analysis of what is already proved on the taxpayer’s evidence will assist both sides</a:t>
            </a:r>
          </a:p>
          <a:p>
            <a:pPr>
              <a:spcAft>
                <a:spcPts val="1200"/>
              </a:spcAft>
            </a:pPr>
            <a:r>
              <a:rPr lang="en-AU" sz="1600" dirty="0">
                <a:cs typeface="Helvetica" panose="020B0604020202020204" pitchFamily="34" charset="0"/>
              </a:rPr>
              <a:t>Consider what facts can be proved through books and records of a corporation or business records </a:t>
            </a:r>
          </a:p>
          <a:p>
            <a:pPr>
              <a:spcAft>
                <a:spcPts val="1200"/>
              </a:spcAft>
            </a:pPr>
            <a:r>
              <a:rPr lang="en-AU" sz="1600" dirty="0">
                <a:cs typeface="Helvetica" panose="020B0604020202020204" pitchFamily="34" charset="0"/>
              </a:rPr>
              <a:t>Consider what facts can be proved through testimony such as statutory declarations</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023417" y="122770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024451" y="2384083"/>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023417" y="3568973"/>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026929" y="472349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127311" y="2057401"/>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111154" y="3198168"/>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111154" y="4383058"/>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Title 3">
            <a:extLst>
              <a:ext uri="{FF2B5EF4-FFF2-40B4-BE49-F238E27FC236}">
                <a16:creationId xmlns:a16="http://schemas.microsoft.com/office/drawing/2014/main" id="{41048BA9-94AC-4E8E-879D-097582CD30BF}"/>
              </a:ext>
            </a:extLst>
          </p:cNvPr>
          <p:cNvSpPr txBox="1">
            <a:spLocks/>
          </p:cNvSpPr>
          <p:nvPr/>
        </p:nvSpPr>
        <p:spPr>
          <a:xfrm>
            <a:off x="3763205" y="508553"/>
            <a:ext cx="7405378" cy="14241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r>
              <a:rPr lang="en-AU" sz="3200" dirty="0">
                <a:solidFill>
                  <a:srgbClr val="92D050"/>
                </a:solidFill>
              </a:rPr>
              <a:t>Lesson about the Burden of Proof</a:t>
            </a:r>
          </a:p>
        </p:txBody>
      </p:sp>
      <p:sp>
        <p:nvSpPr>
          <p:cNvPr id="25" name="Content Placeholder 2">
            <a:extLst>
              <a:ext uri="{FF2B5EF4-FFF2-40B4-BE49-F238E27FC236}">
                <a16:creationId xmlns:a16="http://schemas.microsoft.com/office/drawing/2014/main" id="{63F7BB37-5146-4955-8EAD-5CF2E2EBCFAF}"/>
              </a:ext>
            </a:extLst>
          </p:cNvPr>
          <p:cNvSpPr txBox="1">
            <a:spLocks/>
          </p:cNvSpPr>
          <p:nvPr/>
        </p:nvSpPr>
        <p:spPr>
          <a:xfrm>
            <a:off x="3224485" y="2896065"/>
            <a:ext cx="1679312" cy="966115"/>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spcAft>
                <a:spcPts val="1200"/>
              </a:spcAft>
              <a:buFont typeface="Garamond" pitchFamily="18" charset="0"/>
              <a:buNone/>
            </a:pPr>
            <a:r>
              <a:rPr lang="en-AU" sz="2400" i="1" dirty="0" err="1">
                <a:latin typeface="Helvetica" panose="020B0604020202020204" pitchFamily="34" charset="0"/>
                <a:cs typeface="Helvetica" panose="020B0604020202020204" pitchFamily="34" charset="0"/>
              </a:rPr>
              <a:t>Cassaniti</a:t>
            </a:r>
            <a:r>
              <a:rPr lang="en-AU" sz="2400" i="1" dirty="0">
                <a:latin typeface="Helvetica" panose="020B0604020202020204" pitchFamily="34" charset="0"/>
                <a:cs typeface="Helvetica" panose="020B0604020202020204" pitchFamily="34" charset="0"/>
              </a:rPr>
              <a:t> </a:t>
            </a:r>
            <a:r>
              <a:rPr lang="en-AU" sz="2400" dirty="0">
                <a:latin typeface="Helvetica" panose="020B0604020202020204" pitchFamily="34" charset="0"/>
                <a:cs typeface="Helvetica" panose="020B0604020202020204" pitchFamily="34" charset="0"/>
              </a:rPr>
              <a:t>analysis</a:t>
            </a:r>
          </a:p>
          <a:p>
            <a:endParaRPr lang="en-US" dirty="0"/>
          </a:p>
          <a:p>
            <a:endParaRPr lang="en-US" dirty="0"/>
          </a:p>
          <a:p>
            <a:endParaRPr lang="en-US" dirty="0"/>
          </a:p>
        </p:txBody>
      </p:sp>
      <p:cxnSp>
        <p:nvCxnSpPr>
          <p:cNvPr id="36" name="Connector: Curved 35">
            <a:extLst>
              <a:ext uri="{FF2B5EF4-FFF2-40B4-BE49-F238E27FC236}">
                <a16:creationId xmlns:a16="http://schemas.microsoft.com/office/drawing/2014/main" id="{75851848-DB73-47E6-AF67-BE6150220BA7}"/>
              </a:ext>
            </a:extLst>
          </p:cNvPr>
          <p:cNvCxnSpPr>
            <a:cxnSpLocks/>
          </p:cNvCxnSpPr>
          <p:nvPr/>
        </p:nvCxnSpPr>
        <p:spPr>
          <a:xfrm rot="5400000" flipH="1" flipV="1">
            <a:off x="2937502" y="3969334"/>
            <a:ext cx="1486741" cy="930387"/>
          </a:xfrm>
          <a:prstGeom prst="curvedConnector3">
            <a:avLst>
              <a:gd name="adj1" fmla="val -783"/>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Connector: Curved 38">
            <a:extLst>
              <a:ext uri="{FF2B5EF4-FFF2-40B4-BE49-F238E27FC236}">
                <a16:creationId xmlns:a16="http://schemas.microsoft.com/office/drawing/2014/main" id="{010CFC5C-DF65-467D-BA30-93BDF2B07273}"/>
              </a:ext>
            </a:extLst>
          </p:cNvPr>
          <p:cNvCxnSpPr>
            <a:cxnSpLocks/>
          </p:cNvCxnSpPr>
          <p:nvPr/>
        </p:nvCxnSpPr>
        <p:spPr>
          <a:xfrm rot="16200000" flipV="1">
            <a:off x="3127848" y="1803551"/>
            <a:ext cx="1251822" cy="933206"/>
          </a:xfrm>
          <a:prstGeom prst="curvedConnector3">
            <a:avLst>
              <a:gd name="adj1" fmla="val 104952"/>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67549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4090767" y="677717"/>
            <a:ext cx="5806113" cy="1424120"/>
          </a:xfrm>
        </p:spPr>
        <p:txBody>
          <a:bodyPr>
            <a:normAutofit/>
          </a:bodyPr>
          <a:lstStyle/>
          <a:p>
            <a:pPr algn="r"/>
            <a:r>
              <a:rPr lang="en-AU" sz="3200" dirty="0">
                <a:solidFill>
                  <a:srgbClr val="92D050"/>
                </a:solidFill>
              </a:rPr>
              <a:t>The Burden of Proof</a:t>
            </a: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r>
              <a:rPr lang="en-US" dirty="0"/>
              <a:t>Taxpayers have the burden of proof in challenging assessments: ss 14ZZK &amp; 14ZZO </a:t>
            </a:r>
            <a:r>
              <a:rPr lang="en-US" i="1" dirty="0"/>
              <a:t>TAA 1953</a:t>
            </a:r>
            <a:r>
              <a:rPr lang="en-US" dirty="0"/>
              <a:t>.</a:t>
            </a:r>
          </a:p>
          <a:p>
            <a:r>
              <a:rPr lang="en-US" dirty="0"/>
              <a:t>The Commissioner will frequently rely on the burden of proof without running a positive case.</a:t>
            </a:r>
          </a:p>
          <a:p>
            <a:r>
              <a:rPr lang="en-US" dirty="0"/>
              <a:t>The Commissioner had a high rate of success with this strategy – </a:t>
            </a:r>
            <a:r>
              <a:rPr lang="en-US" b="1" dirty="0"/>
              <a:t>until recently</a:t>
            </a:r>
            <a:r>
              <a:rPr lang="en-US" dirty="0"/>
              <a:t>.</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0226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723619" y="891241"/>
            <a:ext cx="3939084" cy="5075519"/>
          </a:xfrm>
        </p:spPr>
        <p:txBody>
          <a:bodyPr>
            <a:normAutofit/>
          </a:bodyPr>
          <a:lstStyle/>
          <a:p>
            <a:pPr algn="r"/>
            <a:r>
              <a:rPr lang="en-AU" dirty="0">
                <a:solidFill>
                  <a:srgbClr val="92D050"/>
                </a:solidFill>
              </a:rPr>
              <a:t>[How does a taxpayer facilitate proof?</a:t>
            </a:r>
          </a:p>
        </p:txBody>
      </p:sp>
      <p:cxnSp>
        <p:nvCxnSpPr>
          <p:cNvPr id="14" name="Straight Connector 13">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300812" y="1850840"/>
            <a:ext cx="5978834" cy="3736744"/>
          </a:xfrm>
        </p:spPr>
        <p:txBody>
          <a:bodyPr anchor="ctr">
            <a:normAutofit/>
          </a:bodyPr>
          <a:lstStyle/>
          <a:p>
            <a:r>
              <a:rPr lang="en-AU" sz="1800" dirty="0"/>
              <a:t>Adducing direct testimony in a witness statement or declaration which is accepted: </a:t>
            </a:r>
            <a:r>
              <a:rPr lang="en-AU" sz="1800" i="1" dirty="0" err="1"/>
              <a:t>Handsley</a:t>
            </a:r>
            <a:r>
              <a:rPr lang="en-AU" sz="1800" i="1" dirty="0"/>
              <a:t> v Commissioner of Taxation </a:t>
            </a:r>
            <a:r>
              <a:rPr lang="en-AU" sz="1800" dirty="0"/>
              <a:t>[2019] AATA 917 at [27].</a:t>
            </a:r>
          </a:p>
          <a:p>
            <a:r>
              <a:rPr lang="en-AU" sz="1800" dirty="0"/>
              <a:t>Providing business records that document a fact which were not bought into existence for the purposes of the proceeding: s 69 of the </a:t>
            </a:r>
            <a:r>
              <a:rPr lang="en-AU" sz="1800" i="1" dirty="0"/>
              <a:t>Evidence Act 1995.</a:t>
            </a:r>
            <a:endParaRPr lang="en-AU" sz="1800" dirty="0"/>
          </a:p>
          <a:p>
            <a:r>
              <a:rPr lang="en-AU" sz="1800" dirty="0"/>
              <a:t>Providing </a:t>
            </a:r>
            <a:r>
              <a:rPr lang="en-AU" sz="1800" i="1" dirty="0"/>
              <a:t>financial records </a:t>
            </a:r>
            <a:r>
              <a:rPr lang="en-AU" sz="1800" dirty="0"/>
              <a:t>of a company which are prima facie proof of their contents: s 1305 of the </a:t>
            </a:r>
            <a:r>
              <a:rPr lang="en-AU" sz="1800" i="1" dirty="0"/>
              <a:t>Corporations Act 2001; </a:t>
            </a:r>
            <a:r>
              <a:rPr lang="en-AU" sz="1800" i="1" dirty="0" err="1"/>
              <a:t>Cassaniti</a:t>
            </a:r>
            <a:r>
              <a:rPr lang="en-AU" sz="1800" dirty="0"/>
              <a:t>; </a:t>
            </a:r>
            <a:r>
              <a:rPr lang="en-AU" sz="1800" i="1" dirty="0"/>
              <a:t>Price</a:t>
            </a:r>
            <a:r>
              <a:rPr lang="en-AU" sz="1800" dirty="0"/>
              <a:t>.  </a:t>
            </a:r>
          </a:p>
        </p:txBody>
      </p:sp>
      <p:pic>
        <p:nvPicPr>
          <p:cNvPr id="13" name="Picture 12" descr="A close up of a sign&#10;&#10;Description automatically generated">
            <a:extLst>
              <a:ext uri="{FF2B5EF4-FFF2-40B4-BE49-F238E27FC236}">
                <a16:creationId xmlns:a16="http://schemas.microsoft.com/office/drawing/2014/main" id="{CD19EF77-23F2-4B56-A19C-FA4BA67019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1740473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644242"/>
            <a:ext cx="5978834" cy="3942744"/>
          </a:xfrm>
        </p:spPr>
        <p:txBody>
          <a:bodyPr anchor="ctr">
            <a:normAutofit/>
          </a:bodyPr>
          <a:lstStyle/>
          <a:p>
            <a:pPr>
              <a:spcAft>
                <a:spcPts val="1200"/>
              </a:spcAft>
            </a:pPr>
            <a:r>
              <a:rPr lang="en-AU" sz="1600" dirty="0">
                <a:cs typeface="Helvetica" panose="020B0604020202020204" pitchFamily="34" charset="0"/>
              </a:rPr>
              <a:t>Remember the taxpayer must prove the facts they rely on and that the law applies in the way they contend</a:t>
            </a:r>
          </a:p>
          <a:p>
            <a:pPr>
              <a:spcAft>
                <a:spcPts val="1200"/>
              </a:spcAft>
            </a:pPr>
            <a:r>
              <a:rPr lang="en-AU" sz="1600" dirty="0">
                <a:cs typeface="Helvetica" panose="020B0604020202020204" pitchFamily="34" charset="0"/>
              </a:rPr>
              <a:t>For example, a journal entry can prove an amount was paid but is that amount deductible?</a:t>
            </a:r>
          </a:p>
          <a:p>
            <a:pPr>
              <a:spcAft>
                <a:spcPts val="1200"/>
              </a:spcAft>
            </a:pPr>
            <a:r>
              <a:rPr lang="en-AU" sz="1600" dirty="0">
                <a:cs typeface="Helvetica" panose="020B0604020202020204" pitchFamily="34" charset="0"/>
              </a:rPr>
              <a:t>What about taxation provisions that rely on accounting records – such as thin cap?</a:t>
            </a:r>
          </a:p>
          <a:p>
            <a:pPr>
              <a:spcAft>
                <a:spcPts val="1200"/>
              </a:spcAft>
            </a:pPr>
            <a:r>
              <a:rPr lang="en-AU" sz="1600" dirty="0">
                <a:cs typeface="Helvetica" panose="020B0604020202020204" pitchFamily="34" charset="0"/>
              </a:rPr>
              <a:t>What about records kept by corporate trustees of entitlements?</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023417" y="122770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024451" y="2384083"/>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023417" y="3568973"/>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026929" y="472349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127311" y="2057401"/>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111154" y="3198168"/>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111154" y="4383058"/>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Title 3">
            <a:extLst>
              <a:ext uri="{FF2B5EF4-FFF2-40B4-BE49-F238E27FC236}">
                <a16:creationId xmlns:a16="http://schemas.microsoft.com/office/drawing/2014/main" id="{41048BA9-94AC-4E8E-879D-097582CD30BF}"/>
              </a:ext>
            </a:extLst>
          </p:cNvPr>
          <p:cNvSpPr txBox="1">
            <a:spLocks/>
          </p:cNvSpPr>
          <p:nvPr/>
        </p:nvSpPr>
        <p:spPr>
          <a:xfrm>
            <a:off x="3763205" y="508553"/>
            <a:ext cx="7405378" cy="14241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r>
              <a:rPr lang="en-AU" sz="3200" dirty="0">
                <a:solidFill>
                  <a:srgbClr val="92D050"/>
                </a:solidFill>
              </a:rPr>
              <a:t>Lesson about the Burden of Proof</a:t>
            </a:r>
          </a:p>
        </p:txBody>
      </p:sp>
      <p:sp>
        <p:nvSpPr>
          <p:cNvPr id="25" name="Content Placeholder 2">
            <a:extLst>
              <a:ext uri="{FF2B5EF4-FFF2-40B4-BE49-F238E27FC236}">
                <a16:creationId xmlns:a16="http://schemas.microsoft.com/office/drawing/2014/main" id="{63F7BB37-5146-4955-8EAD-5CF2E2EBCFAF}"/>
              </a:ext>
            </a:extLst>
          </p:cNvPr>
          <p:cNvSpPr txBox="1">
            <a:spLocks/>
          </p:cNvSpPr>
          <p:nvPr/>
        </p:nvSpPr>
        <p:spPr>
          <a:xfrm>
            <a:off x="3224485" y="2896065"/>
            <a:ext cx="1679312" cy="966115"/>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spcAft>
                <a:spcPts val="1200"/>
              </a:spcAft>
              <a:buFont typeface="Garamond" pitchFamily="18" charset="0"/>
              <a:buNone/>
            </a:pPr>
            <a:r>
              <a:rPr lang="en-AU" sz="2400" i="1" dirty="0" err="1">
                <a:latin typeface="Helvetica" panose="020B0604020202020204" pitchFamily="34" charset="0"/>
                <a:cs typeface="Helvetica" panose="020B0604020202020204" pitchFamily="34" charset="0"/>
              </a:rPr>
              <a:t>Cassaniti</a:t>
            </a:r>
            <a:r>
              <a:rPr lang="en-AU" sz="2400" i="1" dirty="0">
                <a:latin typeface="Helvetica" panose="020B0604020202020204" pitchFamily="34" charset="0"/>
                <a:cs typeface="Helvetica" panose="020B0604020202020204" pitchFamily="34" charset="0"/>
              </a:rPr>
              <a:t> </a:t>
            </a:r>
            <a:r>
              <a:rPr lang="en-AU" sz="2400" dirty="0">
                <a:latin typeface="Helvetica" panose="020B0604020202020204" pitchFamily="34" charset="0"/>
                <a:cs typeface="Helvetica" panose="020B0604020202020204" pitchFamily="34" charset="0"/>
              </a:rPr>
              <a:t>analysis</a:t>
            </a:r>
          </a:p>
          <a:p>
            <a:endParaRPr lang="en-US" dirty="0"/>
          </a:p>
          <a:p>
            <a:endParaRPr lang="en-US" dirty="0"/>
          </a:p>
          <a:p>
            <a:endParaRPr lang="en-US" dirty="0"/>
          </a:p>
        </p:txBody>
      </p:sp>
      <p:cxnSp>
        <p:nvCxnSpPr>
          <p:cNvPr id="36" name="Connector: Curved 35">
            <a:extLst>
              <a:ext uri="{FF2B5EF4-FFF2-40B4-BE49-F238E27FC236}">
                <a16:creationId xmlns:a16="http://schemas.microsoft.com/office/drawing/2014/main" id="{75851848-DB73-47E6-AF67-BE6150220BA7}"/>
              </a:ext>
            </a:extLst>
          </p:cNvPr>
          <p:cNvCxnSpPr>
            <a:cxnSpLocks/>
          </p:cNvCxnSpPr>
          <p:nvPr/>
        </p:nvCxnSpPr>
        <p:spPr>
          <a:xfrm rot="5400000" flipH="1" flipV="1">
            <a:off x="2937502" y="3969334"/>
            <a:ext cx="1486741" cy="930387"/>
          </a:xfrm>
          <a:prstGeom prst="curvedConnector3">
            <a:avLst>
              <a:gd name="adj1" fmla="val -783"/>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Connector: Curved 38">
            <a:extLst>
              <a:ext uri="{FF2B5EF4-FFF2-40B4-BE49-F238E27FC236}">
                <a16:creationId xmlns:a16="http://schemas.microsoft.com/office/drawing/2014/main" id="{010CFC5C-DF65-467D-BA30-93BDF2B07273}"/>
              </a:ext>
            </a:extLst>
          </p:cNvPr>
          <p:cNvCxnSpPr>
            <a:cxnSpLocks/>
          </p:cNvCxnSpPr>
          <p:nvPr/>
        </p:nvCxnSpPr>
        <p:spPr>
          <a:xfrm rot="16200000" flipV="1">
            <a:off x="3127848" y="1803551"/>
            <a:ext cx="1251822" cy="933206"/>
          </a:xfrm>
          <a:prstGeom prst="curvedConnector3">
            <a:avLst>
              <a:gd name="adj1" fmla="val 104952"/>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15478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D1F39D29-BD0C-4DB5-958B-01A49DCF771D}"/>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[Questions &amp; Contact]</a:t>
            </a:r>
          </a:p>
        </p:txBody>
      </p:sp>
      <p:sp>
        <p:nvSpPr>
          <p:cNvPr id="17" name="Content Placeholder 2">
            <a:extLst>
              <a:ext uri="{FF2B5EF4-FFF2-40B4-BE49-F238E27FC236}">
                <a16:creationId xmlns:a16="http://schemas.microsoft.com/office/drawing/2014/main" id="{0ACE8754-E635-49C2-BC9D-EA62C2748513}"/>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en-AU" sz="1800" b="1">
                <a:solidFill>
                  <a:schemeClr val="accent6"/>
                </a:solidFill>
              </a:rPr>
              <a:t>Gareth Redenbach</a:t>
            </a:r>
          </a:p>
          <a:p>
            <a:pPr marL="0" indent="0">
              <a:buFont typeface="Garamond" pitchFamily="18" charset="0"/>
              <a:buNone/>
            </a:pPr>
            <a:r>
              <a:rPr lang="en-AU" sz="1800" b="1">
                <a:solidFill>
                  <a:schemeClr val="accent6"/>
                </a:solidFill>
              </a:rPr>
              <a:t>T:	</a:t>
            </a:r>
            <a:r>
              <a:rPr lang="en-AU" sz="1800"/>
              <a:t>9225 6874</a:t>
            </a:r>
          </a:p>
          <a:p>
            <a:pPr marL="0" indent="0">
              <a:buFont typeface="Garamond" pitchFamily="18" charset="0"/>
              <a:buNone/>
            </a:pPr>
            <a:r>
              <a:rPr lang="en-AU" sz="1800" b="1">
                <a:solidFill>
                  <a:schemeClr val="accent6"/>
                </a:solidFill>
              </a:rPr>
              <a:t>E:</a:t>
            </a:r>
            <a:r>
              <a:rPr lang="en-AU" sz="1800">
                <a:solidFill>
                  <a:schemeClr val="accent6"/>
                </a:solidFill>
              </a:rPr>
              <a:t>  	</a:t>
            </a:r>
            <a:r>
              <a:rPr lang="en-AU" sz="1800"/>
              <a:t>Gareth.redenbach@vicbar.com.au</a:t>
            </a:r>
          </a:p>
          <a:p>
            <a:pPr marL="0" indent="0">
              <a:buFont typeface="Garamond" pitchFamily="18" charset="0"/>
              <a:buNone/>
            </a:pPr>
            <a:r>
              <a:rPr lang="en-AU" sz="1800" b="1">
                <a:solidFill>
                  <a:schemeClr val="accent6"/>
                </a:solidFill>
              </a:rPr>
              <a:t>Chambers:</a:t>
            </a:r>
            <a:r>
              <a:rPr lang="en-AU" sz="1800">
                <a:solidFill>
                  <a:schemeClr val="accent6"/>
                </a:solidFill>
              </a:rPr>
              <a:t> </a:t>
            </a:r>
            <a:r>
              <a:rPr lang="en-AU" sz="1800"/>
              <a:t>Level 17, Owen Dixon Chambers West</a:t>
            </a:r>
          </a:p>
          <a:p>
            <a:pPr marL="0" indent="0">
              <a:buFont typeface="Garamond" pitchFamily="18" charset="0"/>
              <a:buNone/>
            </a:pPr>
            <a:endParaRPr lang="en-AU" dirty="0">
              <a:solidFill>
                <a:schemeClr val="tx1">
                  <a:lumMod val="75000"/>
                  <a:lumOff val="25000"/>
                </a:schemeClr>
              </a:solidFill>
            </a:endParaRPr>
          </a:p>
        </p:txBody>
      </p:sp>
    </p:spTree>
    <p:extLst>
      <p:ext uri="{BB962C8B-B14F-4D97-AF65-F5344CB8AC3E}">
        <p14:creationId xmlns:p14="http://schemas.microsoft.com/office/powerpoint/2010/main" val="1613925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blurry image of a library&#10;&#10;Description automatically generated">
            <a:extLst>
              <a:ext uri="{FF2B5EF4-FFF2-40B4-BE49-F238E27FC236}">
                <a16:creationId xmlns:a16="http://schemas.microsoft.com/office/drawing/2014/main" id="{C6D078FB-442E-428E-97F1-9E951B4E4A7F}"/>
              </a:ext>
            </a:extLst>
          </p:cNvPr>
          <p:cNvPicPr>
            <a:picLocks noChangeAspect="1"/>
          </p:cNvPicPr>
          <p:nvPr/>
        </p:nvPicPr>
        <p:blipFill rotWithShape="1">
          <a:blip r:embed="rId2"/>
          <a:srcRect t="1049" r="-1" b="14660"/>
          <a:stretch/>
        </p:blipFill>
        <p:spPr>
          <a:xfrm>
            <a:off x="3048" y="10"/>
            <a:ext cx="12188952" cy="6857990"/>
          </a:xfrm>
          <a:prstGeom prst="rect">
            <a:avLst/>
          </a:prstGeom>
        </p:spPr>
      </p:pic>
      <p:pic>
        <p:nvPicPr>
          <p:cNvPr id="4" name="Picture 3" descr="A close up of a sign&#10;&#10;Description automatically generated">
            <a:extLst>
              <a:ext uri="{FF2B5EF4-FFF2-40B4-BE49-F238E27FC236}">
                <a16:creationId xmlns:a16="http://schemas.microsoft.com/office/drawing/2014/main" id="{6997B420-D621-4417-87A8-2CA3313C13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7029" y="893737"/>
            <a:ext cx="4717942" cy="1663377"/>
          </a:xfrm>
          <a:prstGeom prst="rect">
            <a:avLst/>
          </a:prstGeom>
        </p:spPr>
      </p:pic>
      <p:sp>
        <p:nvSpPr>
          <p:cNvPr id="5" name="TextBox 4">
            <a:extLst>
              <a:ext uri="{FF2B5EF4-FFF2-40B4-BE49-F238E27FC236}">
                <a16:creationId xmlns:a16="http://schemas.microsoft.com/office/drawing/2014/main" id="{0AAB986C-C987-4C0B-8F9B-A88ABC5A0C9F}"/>
              </a:ext>
            </a:extLst>
          </p:cNvPr>
          <p:cNvSpPr txBox="1"/>
          <p:nvPr/>
        </p:nvSpPr>
        <p:spPr>
          <a:xfrm>
            <a:off x="2926080" y="3815005"/>
            <a:ext cx="5852160" cy="2616101"/>
          </a:xfrm>
          <a:prstGeom prst="rect">
            <a:avLst/>
          </a:prstGeom>
          <a:noFill/>
        </p:spPr>
        <p:txBody>
          <a:bodyPr wrap="square" rtlCol="0">
            <a:spAutoFit/>
          </a:bodyPr>
          <a:lstStyle/>
          <a:p>
            <a:pPr algn="ctr"/>
            <a:r>
              <a:rPr lang="en-AU" sz="2000" b="1" dirty="0">
                <a:latin typeface="+mj-lt"/>
              </a:rPr>
              <a:t>205 William Street</a:t>
            </a:r>
          </a:p>
          <a:p>
            <a:pPr algn="ctr"/>
            <a:r>
              <a:rPr lang="en-AU" sz="2000" b="1" dirty="0">
                <a:latin typeface="+mj-lt"/>
              </a:rPr>
              <a:t>Melbourne VIC 3000</a:t>
            </a:r>
          </a:p>
          <a:p>
            <a:pPr algn="ctr"/>
            <a:r>
              <a:rPr lang="en-AU" sz="2000" b="1" dirty="0">
                <a:solidFill>
                  <a:srgbClr val="92D050"/>
                </a:solidFill>
                <a:latin typeface="+mj-lt"/>
                <a:ea typeface="Adobe Gothic Std B" panose="020B0800000000000000" pitchFamily="34" charset="-128"/>
              </a:rPr>
              <a:t>T</a:t>
            </a:r>
            <a:r>
              <a:rPr lang="en-AU" sz="2000" b="1" dirty="0">
                <a:latin typeface="+mj-lt"/>
              </a:rPr>
              <a:t> (03) 9225 7777</a:t>
            </a:r>
          </a:p>
          <a:p>
            <a:pPr algn="ctr"/>
            <a:r>
              <a:rPr lang="en-AU" sz="2000" b="1" dirty="0">
                <a:solidFill>
                  <a:srgbClr val="92D050"/>
                </a:solidFill>
                <a:latin typeface="+mj-lt"/>
                <a:ea typeface="Adobe Gothic Std B" panose="020B0800000000000000" pitchFamily="34" charset="-128"/>
              </a:rPr>
              <a:t>F</a:t>
            </a:r>
            <a:r>
              <a:rPr lang="en-AU" sz="2000" b="1" dirty="0">
                <a:latin typeface="+mj-lt"/>
              </a:rPr>
              <a:t> (03) 9225 8480</a:t>
            </a:r>
          </a:p>
          <a:p>
            <a:pPr algn="ctr"/>
            <a:endParaRPr lang="en-AU" sz="2000" b="1" dirty="0">
              <a:latin typeface="+mj-lt"/>
            </a:endParaRPr>
          </a:p>
          <a:p>
            <a:pPr algn="ctr"/>
            <a:r>
              <a:rPr lang="en-AU" sz="2000" b="1" dirty="0">
                <a:solidFill>
                  <a:srgbClr val="92D050"/>
                </a:solidFill>
                <a:latin typeface="+mj-lt"/>
                <a:ea typeface="Adobe Gothic Std B" panose="020B0800000000000000" pitchFamily="34" charset="-128"/>
              </a:rPr>
              <a:t>E</a:t>
            </a:r>
            <a:r>
              <a:rPr lang="en-AU" sz="2000" b="1" dirty="0">
                <a:latin typeface="+mj-lt"/>
              </a:rPr>
              <a:t> </a:t>
            </a:r>
            <a:r>
              <a:rPr lang="en-AU" sz="2000" b="1" dirty="0">
                <a:solidFill>
                  <a:srgbClr val="92D050"/>
                </a:solidFill>
                <a:latin typeface="+mj-lt"/>
                <a:ea typeface="Adobe Gothic Std B" panose="020B0800000000000000" pitchFamily="34" charset="-128"/>
                <a:hlinkClick r:id="rId4">
                  <a:extLst>
                    <a:ext uri="{A12FA001-AC4F-418D-AE19-62706E023703}">
                      <ahyp:hlinkClr xmlns:ahyp="http://schemas.microsoft.com/office/drawing/2018/hyperlinkcolor" val="tx"/>
                    </a:ext>
                  </a:extLst>
                </a:hlinkClick>
              </a:rPr>
              <a:t>foleys@foleys.com.au</a:t>
            </a:r>
            <a:r>
              <a:rPr lang="en-AU" sz="2000" b="1" dirty="0">
                <a:solidFill>
                  <a:srgbClr val="92D050"/>
                </a:solidFill>
                <a:latin typeface="+mj-lt"/>
                <a:ea typeface="Adobe Gothic Std B" panose="020B0800000000000000" pitchFamily="34" charset="-128"/>
              </a:rPr>
              <a:t> </a:t>
            </a:r>
          </a:p>
          <a:p>
            <a:pPr algn="ctr"/>
            <a:endParaRPr lang="en-AU" sz="2000" b="1" dirty="0">
              <a:latin typeface="+mj-lt"/>
            </a:endParaRPr>
          </a:p>
          <a:p>
            <a:pPr algn="ctr"/>
            <a:r>
              <a:rPr lang="en-AU" sz="2400" b="1" dirty="0">
                <a:solidFill>
                  <a:srgbClr val="92D050"/>
                </a:solidFill>
                <a:latin typeface="+mj-lt"/>
                <a:ea typeface="Adobe Gothic Std B" panose="020B0800000000000000" pitchFamily="34" charset="-128"/>
                <a:hlinkClick r:id="rId5">
                  <a:extLst>
                    <a:ext uri="{A12FA001-AC4F-418D-AE19-62706E023703}">
                      <ahyp:hlinkClr xmlns:ahyp="http://schemas.microsoft.com/office/drawing/2018/hyperlinkcolor" val="tx"/>
                    </a:ext>
                  </a:extLst>
                </a:hlinkClick>
              </a:rPr>
              <a:t>www.foleys.com.au</a:t>
            </a:r>
            <a:r>
              <a:rPr lang="en-AU" sz="2400" b="1" dirty="0">
                <a:solidFill>
                  <a:srgbClr val="92D050"/>
                </a:solidFill>
                <a:latin typeface="+mj-lt"/>
                <a:ea typeface="Adobe Gothic Std B" panose="020B0800000000000000" pitchFamily="34" charset="-128"/>
              </a:rPr>
              <a:t> </a:t>
            </a:r>
          </a:p>
        </p:txBody>
      </p:sp>
      <p:sp>
        <p:nvSpPr>
          <p:cNvPr id="15" name="TextBox 14">
            <a:extLst>
              <a:ext uri="{FF2B5EF4-FFF2-40B4-BE49-F238E27FC236}">
                <a16:creationId xmlns:a16="http://schemas.microsoft.com/office/drawing/2014/main" id="{7675F6FC-380F-4E1F-A659-D1984DE0C693}"/>
              </a:ext>
            </a:extLst>
          </p:cNvPr>
          <p:cNvSpPr txBox="1"/>
          <p:nvPr/>
        </p:nvSpPr>
        <p:spPr>
          <a:xfrm>
            <a:off x="3169920" y="2557114"/>
            <a:ext cx="5852160" cy="830997"/>
          </a:xfrm>
          <a:prstGeom prst="rect">
            <a:avLst/>
          </a:prstGeom>
          <a:noFill/>
        </p:spPr>
        <p:txBody>
          <a:bodyPr wrap="square" rtlCol="0">
            <a:spAutoFit/>
          </a:bodyPr>
          <a:lstStyle/>
          <a:p>
            <a:pPr algn="ctr"/>
            <a:r>
              <a:rPr lang="en-AU" sz="2400" b="1" dirty="0">
                <a:latin typeface="+mj-lt"/>
                <a:ea typeface="Adobe Gothic Std B" panose="020B0800000000000000" pitchFamily="34" charset="-128"/>
              </a:rPr>
              <a:t>Boutique clerking service emphasising exclusivity &amp; loyalty for barristers</a:t>
            </a:r>
          </a:p>
        </p:txBody>
      </p:sp>
    </p:spTree>
    <p:extLst>
      <p:ext uri="{BB962C8B-B14F-4D97-AF65-F5344CB8AC3E}">
        <p14:creationId xmlns:p14="http://schemas.microsoft.com/office/powerpoint/2010/main" val="256602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458357"/>
            <a:ext cx="5978834" cy="4128629"/>
          </a:xfrm>
        </p:spPr>
        <p:txBody>
          <a:bodyPr anchor="ctr">
            <a:normAutofit/>
          </a:bodyPr>
          <a:lstStyle/>
          <a:p>
            <a:r>
              <a:rPr lang="en-US" i="1" dirty="0" err="1"/>
              <a:t>Cassaniti</a:t>
            </a:r>
            <a:r>
              <a:rPr lang="en-US" dirty="0"/>
              <a:t> (and subsequent decisions) has shown how taxpayers can succeed where the Commissioner refuses to agree that facts have been proved. </a:t>
            </a:r>
          </a:p>
          <a:p>
            <a:r>
              <a:rPr lang="en-US" dirty="0"/>
              <a:t>In particular, [88] of </a:t>
            </a:r>
            <a:r>
              <a:rPr lang="en-US" i="1" dirty="0" err="1"/>
              <a:t>Cassaniti</a:t>
            </a:r>
            <a:r>
              <a:rPr lang="en-US" i="1" dirty="0"/>
              <a:t> </a:t>
            </a:r>
            <a:r>
              <a:rPr lang="en-US" dirty="0"/>
              <a:t>provides a roadmap to sources of evidence that may discharge a taxpayer’s burden of proving facts so that they can show an assessment is excessive.</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4006123" y="909053"/>
            <a:ext cx="5806113" cy="1424120"/>
          </a:xfrm>
        </p:spPr>
        <p:txBody>
          <a:bodyPr>
            <a:normAutofit/>
          </a:bodyPr>
          <a:lstStyle/>
          <a:p>
            <a:pPr algn="r"/>
            <a:r>
              <a:rPr lang="en-AU" sz="3200" dirty="0">
                <a:solidFill>
                  <a:srgbClr val="92D050"/>
                </a:solidFill>
              </a:rPr>
              <a:t>The Burden of Proof</a:t>
            </a:r>
          </a:p>
        </p:txBody>
      </p:sp>
    </p:spTree>
    <p:extLst>
      <p:ext uri="{BB962C8B-B14F-4D97-AF65-F5344CB8AC3E}">
        <p14:creationId xmlns:p14="http://schemas.microsoft.com/office/powerpoint/2010/main" val="357865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4441910" y="633281"/>
            <a:ext cx="6162360" cy="1424120"/>
          </a:xfrm>
        </p:spPr>
        <p:txBody>
          <a:bodyPr>
            <a:normAutofit/>
          </a:bodyPr>
          <a:lstStyle/>
          <a:p>
            <a:pPr algn="r"/>
            <a:r>
              <a:rPr lang="en-AU" sz="3200" dirty="0">
                <a:solidFill>
                  <a:srgbClr val="92D050"/>
                </a:solidFill>
              </a:rPr>
              <a:t>What is the Burden of Proof</a:t>
            </a: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a:spcAft>
                <a:spcPts val="1200"/>
              </a:spcAft>
            </a:pPr>
            <a:r>
              <a:rPr lang="en-AU" dirty="0"/>
              <a:t>The taxpayer’s burden is to prove the assessment is excessive.  </a:t>
            </a:r>
          </a:p>
          <a:p>
            <a:pPr>
              <a:spcAft>
                <a:spcPts val="1200"/>
              </a:spcAft>
            </a:pPr>
            <a:r>
              <a:rPr lang="en-AU" dirty="0"/>
              <a:t>Broadly, this involves two </a:t>
            </a:r>
            <a:r>
              <a:rPr lang="en-AU" dirty="0">
                <a:latin typeface="Helvetica" panose="020B0604020202020204" pitchFamily="34" charset="0"/>
                <a:cs typeface="Helvetica" panose="020B0604020202020204" pitchFamily="34" charset="0"/>
              </a:rPr>
              <a:t>elements:</a:t>
            </a:r>
          </a:p>
          <a:p>
            <a:pPr lvl="1">
              <a:spcAft>
                <a:spcPts val="1200"/>
              </a:spcAft>
            </a:pPr>
            <a:r>
              <a:rPr lang="en-AU" dirty="0">
                <a:latin typeface="Helvetica" panose="020B0604020202020204" pitchFamily="34" charset="0"/>
                <a:cs typeface="Helvetica" panose="020B0604020202020204" pitchFamily="34" charset="0"/>
              </a:rPr>
              <a:t>proving the facts necessary to substantiate their case (see </a:t>
            </a:r>
            <a:r>
              <a:rPr lang="en-AU" i="1" dirty="0">
                <a:latin typeface="Helvetica" panose="020B0604020202020204" pitchFamily="34" charset="0"/>
                <a:cs typeface="Helvetica" panose="020B0604020202020204" pitchFamily="34" charset="0"/>
              </a:rPr>
              <a:t>FCT v Thomas </a:t>
            </a:r>
            <a:r>
              <a:rPr lang="en-AU" dirty="0">
                <a:latin typeface="Helvetica" panose="020B0604020202020204" pitchFamily="34" charset="0"/>
                <a:cs typeface="Helvetica" panose="020B0604020202020204" pitchFamily="34" charset="0"/>
              </a:rPr>
              <a:t>(2018) 357 ALR 445; [2018] HCA 31 at [84] – [85] per </a:t>
            </a:r>
            <a:r>
              <a:rPr lang="en-AU" dirty="0" err="1">
                <a:latin typeface="Helvetica" panose="020B0604020202020204" pitchFamily="34" charset="0"/>
                <a:cs typeface="Helvetica" panose="020B0604020202020204" pitchFamily="34" charset="0"/>
              </a:rPr>
              <a:t>Gageler</a:t>
            </a:r>
            <a:r>
              <a:rPr lang="en-AU" dirty="0">
                <a:latin typeface="Helvetica" panose="020B0604020202020204" pitchFamily="34" charset="0"/>
                <a:cs typeface="Helvetica" panose="020B0604020202020204" pitchFamily="34" charset="0"/>
              </a:rPr>
              <a:t> J); and</a:t>
            </a:r>
          </a:p>
          <a:p>
            <a:pPr lvl="1">
              <a:spcAft>
                <a:spcPts val="1200"/>
              </a:spcAft>
            </a:pPr>
            <a:r>
              <a:rPr lang="en-AU" dirty="0">
                <a:latin typeface="Helvetica" panose="020B0604020202020204" pitchFamily="34" charset="0"/>
                <a:cs typeface="Helvetica" panose="020B0604020202020204" pitchFamily="34" charset="0"/>
              </a:rPr>
              <a:t>proving the law applies to those facts in the manner they contend.</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024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458357"/>
            <a:ext cx="5978834" cy="4128629"/>
          </a:xfrm>
        </p:spPr>
        <p:txBody>
          <a:bodyPr anchor="ctr">
            <a:normAutofit/>
          </a:bodyPr>
          <a:lstStyle/>
          <a:p>
            <a:r>
              <a:rPr lang="en-US" i="1" dirty="0"/>
              <a:t>FCT v Dalco </a:t>
            </a:r>
            <a:r>
              <a:rPr lang="en-US" dirty="0"/>
              <a:t>(1990) 168 CLR 614 concerned a default assessment.</a:t>
            </a:r>
          </a:p>
          <a:p>
            <a:r>
              <a:rPr lang="en-US" dirty="0"/>
              <a:t>The taxpayer sought to disprove the Commissioner’s assessment by showing it could not be correct as it had incorrectly treated amounts earned by a company as his income.</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3763205" y="851567"/>
            <a:ext cx="7405378" cy="1424120"/>
          </a:xfrm>
        </p:spPr>
        <p:txBody>
          <a:bodyPr>
            <a:normAutofit/>
          </a:bodyPr>
          <a:lstStyle/>
          <a:p>
            <a:pPr algn="r"/>
            <a:r>
              <a:rPr lang="en-AU" sz="3200" dirty="0">
                <a:solidFill>
                  <a:srgbClr val="92D050"/>
                </a:solidFill>
              </a:rPr>
              <a:t>The History of the Burden of Proof</a:t>
            </a:r>
          </a:p>
        </p:txBody>
      </p:sp>
    </p:spTree>
    <p:extLst>
      <p:ext uri="{BB962C8B-B14F-4D97-AF65-F5344CB8AC3E}">
        <p14:creationId xmlns:p14="http://schemas.microsoft.com/office/powerpoint/2010/main" val="3392988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4441910" y="633281"/>
            <a:ext cx="6162360" cy="1424120"/>
          </a:xfrm>
        </p:spPr>
        <p:txBody>
          <a:bodyPr>
            <a:normAutofit/>
          </a:bodyPr>
          <a:lstStyle/>
          <a:p>
            <a:pPr algn="r"/>
            <a:r>
              <a:rPr lang="en-AU" sz="3200" dirty="0">
                <a:solidFill>
                  <a:srgbClr val="92D050"/>
                </a:solidFill>
              </a:rPr>
              <a:t>The History of the Burden of Proof</a:t>
            </a: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marL="0" indent="0">
              <a:buNone/>
            </a:pPr>
            <a:r>
              <a:rPr lang="en-US" dirty="0"/>
              <a:t>Brennan J in the majority in </a:t>
            </a:r>
            <a:r>
              <a:rPr lang="en-US" i="1" dirty="0"/>
              <a:t>Dalco</a:t>
            </a:r>
            <a:r>
              <a:rPr lang="en-US" dirty="0"/>
              <a:t>:</a:t>
            </a:r>
          </a:p>
          <a:p>
            <a:pPr lvl="1" indent="0">
              <a:buNone/>
            </a:pPr>
            <a:r>
              <a:rPr lang="en-AU" i="1" dirty="0"/>
              <a:t>“the burden lies upon the taxpayer of establishing affirmatively that the amount of taxable income for which he has been assessed exceeds the actual taxable income which he has derived during the year of income”</a:t>
            </a:r>
            <a:endParaRPr lang="en-US" i="1" dirty="0"/>
          </a:p>
          <a:p>
            <a:r>
              <a:rPr lang="en-US" dirty="0"/>
              <a:t>The taxpayer could not succeed by simply pointing to an error in the Commissioner’s methodology – he must establish the amount of taxable income. </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6720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458357"/>
            <a:ext cx="5978834" cy="4128629"/>
          </a:xfrm>
        </p:spPr>
        <p:txBody>
          <a:bodyPr anchor="ctr">
            <a:normAutofit/>
          </a:bodyPr>
          <a:lstStyle/>
          <a:p>
            <a:r>
              <a:rPr lang="en-US" i="1" dirty="0"/>
              <a:t>FCT v Ma </a:t>
            </a:r>
            <a:r>
              <a:rPr lang="en-US" dirty="0"/>
              <a:t>(1992) 37 FCR 225</a:t>
            </a:r>
            <a:r>
              <a:rPr lang="en-US" i="1" dirty="0"/>
              <a:t> </a:t>
            </a:r>
            <a:r>
              <a:rPr lang="en-US" dirty="0"/>
              <a:t>concerned a restaurateur who was a large scale punter (witnesses from the Port Macquarie Racing Club and the TAB gave evidence).</a:t>
            </a:r>
          </a:p>
          <a:p>
            <a:r>
              <a:rPr lang="en-US" dirty="0"/>
              <a:t>From 1982 to 1985 he deposited large sums of money in his bank account.</a:t>
            </a:r>
          </a:p>
          <a:p>
            <a:r>
              <a:rPr lang="en-US" dirty="0"/>
              <a:t>The Commissioner assessed those amounts as income. </a:t>
            </a:r>
          </a:p>
          <a:p>
            <a:r>
              <a:rPr lang="en-US" dirty="0"/>
              <a:t>Mr Ma contended they were gambling winnings.</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3763205" y="851567"/>
            <a:ext cx="7405378" cy="1424120"/>
          </a:xfrm>
        </p:spPr>
        <p:txBody>
          <a:bodyPr>
            <a:normAutofit/>
          </a:bodyPr>
          <a:lstStyle/>
          <a:p>
            <a:pPr algn="r"/>
            <a:r>
              <a:rPr lang="en-AU" sz="3200" dirty="0">
                <a:solidFill>
                  <a:srgbClr val="92D050"/>
                </a:solidFill>
              </a:rPr>
              <a:t>The History of the Burden of Proof</a:t>
            </a:r>
          </a:p>
        </p:txBody>
      </p:sp>
    </p:spTree>
    <p:extLst>
      <p:ext uri="{BB962C8B-B14F-4D97-AF65-F5344CB8AC3E}">
        <p14:creationId xmlns:p14="http://schemas.microsoft.com/office/powerpoint/2010/main" val="59618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4441910" y="633281"/>
            <a:ext cx="6162360" cy="1424120"/>
          </a:xfrm>
        </p:spPr>
        <p:txBody>
          <a:bodyPr>
            <a:normAutofit/>
          </a:bodyPr>
          <a:lstStyle/>
          <a:p>
            <a:pPr algn="r"/>
            <a:r>
              <a:rPr lang="en-AU" sz="3200" dirty="0">
                <a:solidFill>
                  <a:srgbClr val="92D050"/>
                </a:solidFill>
              </a:rPr>
              <a:t>The History of the Burden of Proof</a:t>
            </a: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marL="0" indent="0">
              <a:buNone/>
            </a:pPr>
            <a:r>
              <a:rPr lang="en-US" dirty="0"/>
              <a:t>Burchett J found for Mr Ma stating:</a:t>
            </a:r>
          </a:p>
          <a:p>
            <a:pPr marL="0" indent="0">
              <a:buNone/>
            </a:pPr>
            <a:r>
              <a:rPr lang="en-AU" i="1" dirty="0"/>
              <a:t>“if a taxpayer denies any undisclosed source of income, provides acceptable evidence of how he spends his time, and demonstrates a reasonable explanation for any appearance of the possession of assets, he will generally discharge his burden of proof unless some positive reason is shown why he is to be disbelieved.”</a:t>
            </a:r>
            <a:endParaRPr lang="en-US" i="1" dirty="0"/>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0" name="Rectangle 9">
            <a:extLst>
              <a:ext uri="{FF2B5EF4-FFF2-40B4-BE49-F238E27FC236}">
                <a16:creationId xmlns:a16="http://schemas.microsoft.com/office/drawing/2014/main" id="{B8C4837E-AF96-4880-8205-693439C766F5}"/>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1" name="Rectangle 10">
            <a:extLst>
              <a:ext uri="{FF2B5EF4-FFF2-40B4-BE49-F238E27FC236}">
                <a16:creationId xmlns:a16="http://schemas.microsoft.com/office/drawing/2014/main" id="{399C449D-D7B6-4E7E-BED8-173B28437317}"/>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2" name="Rectangle 11">
            <a:extLst>
              <a:ext uri="{FF2B5EF4-FFF2-40B4-BE49-F238E27FC236}">
                <a16:creationId xmlns:a16="http://schemas.microsoft.com/office/drawing/2014/main" id="{99CB4725-9D07-4301-8229-DDF50B1B4E15}"/>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3" name="Rectangle 12">
            <a:extLst>
              <a:ext uri="{FF2B5EF4-FFF2-40B4-BE49-F238E27FC236}">
                <a16:creationId xmlns:a16="http://schemas.microsoft.com/office/drawing/2014/main" id="{6646BABB-3A7C-42AE-B0EA-7D0C58937E21}"/>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14" name="Line 4">
            <a:extLst>
              <a:ext uri="{FF2B5EF4-FFF2-40B4-BE49-F238E27FC236}">
                <a16:creationId xmlns:a16="http://schemas.microsoft.com/office/drawing/2014/main" id="{8972C570-B68F-4235-B5A3-8F76F26AE122}"/>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4">
            <a:extLst>
              <a:ext uri="{FF2B5EF4-FFF2-40B4-BE49-F238E27FC236}">
                <a16:creationId xmlns:a16="http://schemas.microsoft.com/office/drawing/2014/main" id="{42B2C759-3C2A-4B6A-BC0A-D64ADD02ECF2}"/>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4">
            <a:extLst>
              <a:ext uri="{FF2B5EF4-FFF2-40B4-BE49-F238E27FC236}">
                <a16:creationId xmlns:a16="http://schemas.microsoft.com/office/drawing/2014/main" id="{3FB6A8B2-6AEC-4341-9F34-332FC5F39CA3}"/>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09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14" name="Content Placeholder 4">
            <a:extLst>
              <a:ext uri="{FF2B5EF4-FFF2-40B4-BE49-F238E27FC236}">
                <a16:creationId xmlns:a16="http://schemas.microsoft.com/office/drawing/2014/main" id="{FC9491E1-E39B-4194-87BF-E8A6569A3948}"/>
              </a:ext>
            </a:extLst>
          </p:cNvPr>
          <p:cNvSpPr>
            <a:spLocks noGrp="1"/>
          </p:cNvSpPr>
          <p:nvPr>
            <p:ph idx="1"/>
          </p:nvPr>
        </p:nvSpPr>
        <p:spPr>
          <a:xfrm>
            <a:off x="5295454" y="1458357"/>
            <a:ext cx="5978834" cy="4128629"/>
          </a:xfrm>
        </p:spPr>
        <p:txBody>
          <a:bodyPr anchor="ctr">
            <a:normAutofit/>
          </a:bodyPr>
          <a:lstStyle/>
          <a:p>
            <a:pPr marL="0" indent="0">
              <a:buNone/>
            </a:pPr>
            <a:r>
              <a:rPr lang="en-US" dirty="0"/>
              <a:t>In </a:t>
            </a:r>
            <a:r>
              <a:rPr lang="en-US" i="1" dirty="0"/>
              <a:t>Haritos v FCT </a:t>
            </a:r>
            <a:r>
              <a:rPr lang="en-US" dirty="0"/>
              <a:t>[2015] FCAFC 92 the Court said:</a:t>
            </a:r>
          </a:p>
          <a:p>
            <a:pPr lvl="1" indent="0">
              <a:buNone/>
            </a:pPr>
            <a:r>
              <a:rPr lang="en-AU" i="1" dirty="0"/>
              <a:t>“The Tribunal was not entitled to adopt what the appellants described as an ‘all or nothing’ approach. If an ‘at least’ figure was established on the evidence, then the Tribunal should have made a finding in accordance with that evidence…If a taxpayer claims his or her expenses were $10, but fails to prove that fact because their evidence is rejected, this does not prevent the Tribunal from finding that the expenses were $5 where there is other satisfactory evidence establishing expenses of at least that amount.”</a:t>
            </a:r>
          </a:p>
        </p:txBody>
      </p:sp>
      <p:sp>
        <p:nvSpPr>
          <p:cNvPr id="16" name="Rectangle 15">
            <a:extLst>
              <a:ext uri="{FF2B5EF4-FFF2-40B4-BE49-F238E27FC236}">
                <a16:creationId xmlns:a16="http://schemas.microsoft.com/office/drawing/2014/main" id="{B439CEBD-87E9-4FDF-9F80-686CC0C971E1}"/>
              </a:ext>
            </a:extLst>
          </p:cNvPr>
          <p:cNvSpPr>
            <a:spLocks noChangeArrowheads="1"/>
          </p:cNvSpPr>
          <p:nvPr/>
        </p:nvSpPr>
        <p:spPr bwMode="auto">
          <a:xfrm>
            <a:off x="1587730" y="124491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Assessment</a:t>
            </a:r>
          </a:p>
        </p:txBody>
      </p:sp>
      <p:sp>
        <p:nvSpPr>
          <p:cNvPr id="17" name="Rectangle 16">
            <a:extLst>
              <a:ext uri="{FF2B5EF4-FFF2-40B4-BE49-F238E27FC236}">
                <a16:creationId xmlns:a16="http://schemas.microsoft.com/office/drawing/2014/main" id="{1DA8072C-F465-4E41-BB04-87E779B2501A}"/>
              </a:ext>
            </a:extLst>
          </p:cNvPr>
          <p:cNvSpPr>
            <a:spLocks noChangeArrowheads="1"/>
          </p:cNvSpPr>
          <p:nvPr/>
        </p:nvSpPr>
        <p:spPr bwMode="auto">
          <a:xfrm>
            <a:off x="1587730" y="2420912"/>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a:t>
            </a:r>
          </a:p>
        </p:txBody>
      </p:sp>
      <p:sp>
        <p:nvSpPr>
          <p:cNvPr id="18" name="Rectangle 17">
            <a:extLst>
              <a:ext uri="{FF2B5EF4-FFF2-40B4-BE49-F238E27FC236}">
                <a16:creationId xmlns:a16="http://schemas.microsoft.com/office/drawing/2014/main" id="{7A30C394-E20F-4233-856A-D1FC911E86C7}"/>
              </a:ext>
            </a:extLst>
          </p:cNvPr>
          <p:cNvSpPr>
            <a:spLocks noChangeArrowheads="1"/>
          </p:cNvSpPr>
          <p:nvPr/>
        </p:nvSpPr>
        <p:spPr bwMode="auto">
          <a:xfrm>
            <a:off x="1587730" y="3596907"/>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Objection Decision</a:t>
            </a:r>
          </a:p>
        </p:txBody>
      </p:sp>
      <p:sp>
        <p:nvSpPr>
          <p:cNvPr id="19" name="Rectangle 18">
            <a:extLst>
              <a:ext uri="{FF2B5EF4-FFF2-40B4-BE49-F238E27FC236}">
                <a16:creationId xmlns:a16="http://schemas.microsoft.com/office/drawing/2014/main" id="{5134E8BB-825A-4B4F-8924-4A9CBCD476D2}"/>
              </a:ext>
            </a:extLst>
          </p:cNvPr>
          <p:cNvSpPr>
            <a:spLocks noChangeArrowheads="1"/>
          </p:cNvSpPr>
          <p:nvPr/>
        </p:nvSpPr>
        <p:spPr bwMode="auto">
          <a:xfrm>
            <a:off x="1587730" y="4772901"/>
            <a:ext cx="2175475" cy="814085"/>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altLang="en-US" sz="1800" dirty="0">
                <a:solidFill>
                  <a:prstClr val="black"/>
                </a:solidFill>
                <a:latin typeface="Helvetica" charset="0"/>
                <a:ea typeface="Helvetica" charset="0"/>
                <a:cs typeface="Helvetica" charset="0"/>
              </a:rPr>
              <a:t>Court / Tribunal</a:t>
            </a:r>
            <a:endPar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endParaRPr>
          </a:p>
        </p:txBody>
      </p:sp>
      <p:sp>
        <p:nvSpPr>
          <p:cNvPr id="20" name="Line 4">
            <a:extLst>
              <a:ext uri="{FF2B5EF4-FFF2-40B4-BE49-F238E27FC236}">
                <a16:creationId xmlns:a16="http://schemas.microsoft.com/office/drawing/2014/main" id="{60DDA66E-A8F9-4DEE-A428-CBD2AC37EFAD}"/>
              </a:ext>
            </a:extLst>
          </p:cNvPr>
          <p:cNvSpPr>
            <a:spLocks noChangeShapeType="1"/>
          </p:cNvSpPr>
          <p:nvPr/>
        </p:nvSpPr>
        <p:spPr bwMode="auto">
          <a:xfrm>
            <a:off x="2675467" y="2059003"/>
            <a:ext cx="0" cy="332544"/>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Line 4">
            <a:extLst>
              <a:ext uri="{FF2B5EF4-FFF2-40B4-BE49-F238E27FC236}">
                <a16:creationId xmlns:a16="http://schemas.microsoft.com/office/drawing/2014/main" id="{EAE27E9A-C4FB-4E41-A3F8-BB4F7FEA378E}"/>
              </a:ext>
            </a:extLst>
          </p:cNvPr>
          <p:cNvSpPr>
            <a:spLocks noChangeShapeType="1"/>
          </p:cNvSpPr>
          <p:nvPr/>
        </p:nvSpPr>
        <p:spPr bwMode="auto">
          <a:xfrm flipH="1">
            <a:off x="2675467" y="3234997"/>
            <a:ext cx="0" cy="361910"/>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Line 4">
            <a:extLst>
              <a:ext uri="{FF2B5EF4-FFF2-40B4-BE49-F238E27FC236}">
                <a16:creationId xmlns:a16="http://schemas.microsoft.com/office/drawing/2014/main" id="{F64B15F1-9D0F-47D0-B880-64D1CF9B6C1E}"/>
              </a:ext>
            </a:extLst>
          </p:cNvPr>
          <p:cNvSpPr>
            <a:spLocks noChangeShapeType="1"/>
          </p:cNvSpPr>
          <p:nvPr/>
        </p:nvSpPr>
        <p:spPr bwMode="auto">
          <a:xfrm flipH="1">
            <a:off x="2675467" y="4410991"/>
            <a:ext cx="0" cy="361909"/>
          </a:xfrm>
          <a:prstGeom prst="line">
            <a:avLst/>
          </a:prstGeom>
          <a:noFill/>
          <a:ln w="28575">
            <a:solidFill>
              <a:srgbClr val="C0143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itle 3">
            <a:extLst>
              <a:ext uri="{FF2B5EF4-FFF2-40B4-BE49-F238E27FC236}">
                <a16:creationId xmlns:a16="http://schemas.microsoft.com/office/drawing/2014/main" id="{75D265DB-226F-4219-BE31-805291BEAB14}"/>
              </a:ext>
            </a:extLst>
          </p:cNvPr>
          <p:cNvSpPr>
            <a:spLocks noGrp="1"/>
          </p:cNvSpPr>
          <p:nvPr>
            <p:ph type="title"/>
          </p:nvPr>
        </p:nvSpPr>
        <p:spPr>
          <a:xfrm>
            <a:off x="3763205" y="851567"/>
            <a:ext cx="7405378" cy="1424120"/>
          </a:xfrm>
        </p:spPr>
        <p:txBody>
          <a:bodyPr>
            <a:normAutofit/>
          </a:bodyPr>
          <a:lstStyle/>
          <a:p>
            <a:pPr algn="r"/>
            <a:r>
              <a:rPr lang="en-AU" sz="3200" dirty="0">
                <a:solidFill>
                  <a:srgbClr val="92D050"/>
                </a:solidFill>
              </a:rPr>
              <a:t>The History of the Burden of Proof</a:t>
            </a:r>
          </a:p>
        </p:txBody>
      </p:sp>
    </p:spTree>
    <p:extLst>
      <p:ext uri="{BB962C8B-B14F-4D97-AF65-F5344CB8AC3E}">
        <p14:creationId xmlns:p14="http://schemas.microsoft.com/office/powerpoint/2010/main" val="3484955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413524"/>
      </a:dk2>
      <a:lt2>
        <a:srgbClr val="E2E8E6"/>
      </a:lt2>
      <a:accent1>
        <a:srgbClr val="CC90A0"/>
      </a:accent1>
      <a:accent2>
        <a:srgbClr val="C18377"/>
      </a:accent2>
      <a:accent3>
        <a:srgbClr val="C09F74"/>
      </a:accent3>
      <a:accent4>
        <a:srgbClr val="A8A768"/>
      </a:accent4>
      <a:accent5>
        <a:srgbClr val="96AB78"/>
      </a:accent5>
      <a:accent6>
        <a:srgbClr val="7AB16D"/>
      </a:accent6>
      <a:hlink>
        <a:srgbClr val="568F80"/>
      </a:hlink>
      <a:folHlink>
        <a:srgbClr val="828282"/>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1897</Words>
  <Application>Microsoft Office PowerPoint</Application>
  <PresentationFormat>Widescreen</PresentationFormat>
  <Paragraphs>205</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Garamond</vt:lpstr>
      <vt:lpstr>Helvetica</vt:lpstr>
      <vt:lpstr>Selawik Light</vt:lpstr>
      <vt:lpstr>Speak Pro</vt:lpstr>
      <vt:lpstr>SavonVTI</vt:lpstr>
      <vt:lpstr>Taxpayers Burden of Proof</vt:lpstr>
      <vt:lpstr>The Burden of Proof</vt:lpstr>
      <vt:lpstr>The Burden of Proof</vt:lpstr>
      <vt:lpstr>What is the Burden of Proof</vt:lpstr>
      <vt:lpstr>The History of the Burden of Proof</vt:lpstr>
      <vt:lpstr>The History of the Burden of Proof</vt:lpstr>
      <vt:lpstr>The History of the Burden of Proof</vt:lpstr>
      <vt:lpstr>The History of the Burden of Proof</vt:lpstr>
      <vt:lpstr>The History of the Burden of Proof</vt:lpstr>
      <vt:lpstr>The History of the Burden of Proof</vt:lpstr>
      <vt:lpstr>The decision in Cassaniti</vt:lpstr>
      <vt:lpstr>The decision in Cassaniti</vt:lpstr>
      <vt:lpstr>The decision in Cassaniti</vt:lpstr>
      <vt:lpstr>The decision in Cassaniti</vt:lpstr>
      <vt:lpstr>The decision in Price v Commissioner of Taxation [2019] FCA 543</vt:lpstr>
      <vt:lpstr>PowerPoint Presentation</vt:lpstr>
      <vt:lpstr>The decision in Price v Commissioner of Taxation [2019] FCA 543</vt:lpstr>
      <vt:lpstr>PowerPoint Presentation</vt:lpstr>
      <vt:lpstr>PowerPoint Presentation</vt:lpstr>
      <vt:lpstr>[How does a taxpayer facilitate proof?</vt:lpstr>
      <vt:lpstr>PowerPoint Presentation</vt:lpstr>
      <vt:lpstr>[Questions &amp; Contact]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Leases:  Update &amp; Recent Cases</dc:title>
  <dc:creator>Stephanie</dc:creator>
  <cp:lastModifiedBy>Stephanie</cp:lastModifiedBy>
  <cp:revision>27</cp:revision>
  <dcterms:created xsi:type="dcterms:W3CDTF">2020-03-03T06:12:51Z</dcterms:created>
  <dcterms:modified xsi:type="dcterms:W3CDTF">2020-03-04T03:35:26Z</dcterms:modified>
</cp:coreProperties>
</file>